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handoutMasterIdLst>
    <p:handoutMasterId r:id="rId20"/>
  </p:handoutMasterIdLst>
  <p:sldIdLst>
    <p:sldId id="257" r:id="rId2"/>
    <p:sldId id="404" r:id="rId3"/>
    <p:sldId id="393" r:id="rId4"/>
    <p:sldId id="394" r:id="rId5"/>
    <p:sldId id="398" r:id="rId6"/>
    <p:sldId id="399" r:id="rId7"/>
    <p:sldId id="407" r:id="rId8"/>
    <p:sldId id="406" r:id="rId9"/>
    <p:sldId id="333" r:id="rId10"/>
    <p:sldId id="334" r:id="rId11"/>
    <p:sldId id="336" r:id="rId12"/>
    <p:sldId id="403" r:id="rId13"/>
    <p:sldId id="354" r:id="rId14"/>
    <p:sldId id="338" r:id="rId15"/>
    <p:sldId id="339" r:id="rId16"/>
    <p:sldId id="344" r:id="rId17"/>
    <p:sldId id="387" r:id="rId18"/>
  </p:sldIdLst>
  <p:sldSz cx="12192000" cy="6858000"/>
  <p:notesSz cx="6858000" cy="9296400"/>
  <p:embeddedFontLst>
    <p:embeddedFont>
      <p:font typeface="Corbel" panose="020B0503020204020204"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Lst>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B4"/>
    <a:srgbClr val="86CBEA"/>
    <a:srgbClr val="606060"/>
    <a:srgbClr val="009ED6"/>
    <a:srgbClr val="0179B5"/>
    <a:srgbClr val="56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97" autoAdjust="0"/>
    <p:restoredTop sz="94434" autoAdjust="0"/>
  </p:normalViewPr>
  <p:slideViewPr>
    <p:cSldViewPr snapToGrid="0">
      <p:cViewPr varScale="1">
        <p:scale>
          <a:sx n="77" d="100"/>
          <a:sy n="77" d="100"/>
        </p:scale>
        <p:origin x="132" y="798"/>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3"/>
            <a:ext cx="2971800" cy="466435"/>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sz="quarter" idx="1"/>
          </p:nvPr>
        </p:nvSpPr>
        <p:spPr>
          <a:xfrm>
            <a:off x="3884614" y="3"/>
            <a:ext cx="2971800" cy="466435"/>
          </a:xfrm>
          <a:prstGeom prst="rect">
            <a:avLst/>
          </a:prstGeom>
        </p:spPr>
        <p:txBody>
          <a:bodyPr vert="horz" lIns="91440" tIns="45720" rIns="91440" bIns="45720" rtlCol="0"/>
          <a:lstStyle>
            <a:lvl1pPr algn="r">
              <a:defRPr sz="1200"/>
            </a:lvl1pPr>
          </a:lstStyle>
          <a:p>
            <a:fld id="{2B84419C-29C1-4210-92C7-9E25EC6C7B50}" type="datetimeFigureOut">
              <a:rPr lang="es-AR" smtClean="0"/>
              <a:t>22/08/2019</a:t>
            </a:fld>
            <a:endParaRPr lang="es-AR"/>
          </a:p>
        </p:txBody>
      </p:sp>
      <p:sp>
        <p:nvSpPr>
          <p:cNvPr id="4" name="Marcador de pie de página 3"/>
          <p:cNvSpPr>
            <a:spLocks noGrp="1"/>
          </p:cNvSpPr>
          <p:nvPr>
            <p:ph type="ftr" sz="quarter" idx="2"/>
          </p:nvPr>
        </p:nvSpPr>
        <p:spPr>
          <a:xfrm>
            <a:off x="0" y="8829969"/>
            <a:ext cx="2971800" cy="466434"/>
          </a:xfrm>
          <a:prstGeom prst="rect">
            <a:avLst/>
          </a:prstGeom>
        </p:spPr>
        <p:txBody>
          <a:bodyPr vert="horz" lIns="91440" tIns="45720" rIns="91440" bIns="45720" rtlCol="0" anchor="b"/>
          <a:lstStyle>
            <a:lvl1pPr algn="l">
              <a:defRPr sz="1200"/>
            </a:lvl1pPr>
          </a:lstStyle>
          <a:p>
            <a:endParaRPr lang="es-AR"/>
          </a:p>
        </p:txBody>
      </p:sp>
      <p:sp>
        <p:nvSpPr>
          <p:cNvPr id="5" name="Marcador de número de diapositiva 4"/>
          <p:cNvSpPr>
            <a:spLocks noGrp="1"/>
          </p:cNvSpPr>
          <p:nvPr>
            <p:ph type="sldNum" sz="quarter" idx="3"/>
          </p:nvPr>
        </p:nvSpPr>
        <p:spPr>
          <a:xfrm>
            <a:off x="3884614" y="8829969"/>
            <a:ext cx="2971800" cy="466434"/>
          </a:xfrm>
          <a:prstGeom prst="rect">
            <a:avLst/>
          </a:prstGeom>
        </p:spPr>
        <p:txBody>
          <a:bodyPr vert="horz" lIns="91440" tIns="45720" rIns="91440" bIns="45720" rtlCol="0" anchor="b"/>
          <a:lstStyle>
            <a:lvl1pPr algn="r">
              <a:defRPr sz="1200"/>
            </a:lvl1pPr>
          </a:lstStyle>
          <a:p>
            <a:fld id="{CA5E9FE0-D4F4-4843-A1DC-38162C5C989A}" type="slidenum">
              <a:rPr lang="es-AR" smtClean="0"/>
              <a:t>‹Nº›</a:t>
            </a:fld>
            <a:endParaRPr lang="es-AR"/>
          </a:p>
        </p:txBody>
      </p:sp>
    </p:spTree>
    <p:extLst>
      <p:ext uri="{BB962C8B-B14F-4D97-AF65-F5344CB8AC3E}">
        <p14:creationId xmlns:p14="http://schemas.microsoft.com/office/powerpoint/2010/main" val="2572297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3"/>
            <a:ext cx="2971800" cy="466435"/>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4" y="3"/>
            <a:ext cx="2971800" cy="466435"/>
          </a:xfrm>
          <a:prstGeom prst="rect">
            <a:avLst/>
          </a:prstGeom>
        </p:spPr>
        <p:txBody>
          <a:bodyPr vert="horz" lIns="91440" tIns="45720" rIns="91440" bIns="45720" rtlCol="0"/>
          <a:lstStyle>
            <a:lvl1pPr algn="r">
              <a:defRPr sz="1200"/>
            </a:lvl1pPr>
          </a:lstStyle>
          <a:p>
            <a:fld id="{7CA82B9F-1795-4F91-92E2-7D7D492E3C5A}" type="datetimeFigureOut">
              <a:rPr lang="es-AR" smtClean="0"/>
              <a:pPr/>
              <a:t>22/08/2019</a:t>
            </a:fld>
            <a:endParaRPr lang="es-AR"/>
          </a:p>
        </p:txBody>
      </p:sp>
      <p:sp>
        <p:nvSpPr>
          <p:cNvPr id="4" name="Marcador de imagen de diapositiva 3"/>
          <p:cNvSpPr>
            <a:spLocks noGrp="1" noRot="1" noChangeAspect="1"/>
          </p:cNvSpPr>
          <p:nvPr>
            <p:ph type="sldImg" idx="2"/>
          </p:nvPr>
        </p:nvSpPr>
        <p:spPr>
          <a:xfrm>
            <a:off x="641350" y="1160463"/>
            <a:ext cx="5575300" cy="31369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1" y="4473893"/>
            <a:ext cx="5486400" cy="3660459"/>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Marcador de pie de página 5"/>
          <p:cNvSpPr>
            <a:spLocks noGrp="1"/>
          </p:cNvSpPr>
          <p:nvPr>
            <p:ph type="ftr" sz="quarter" idx="4"/>
          </p:nvPr>
        </p:nvSpPr>
        <p:spPr>
          <a:xfrm>
            <a:off x="0" y="8829969"/>
            <a:ext cx="2971800" cy="466434"/>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4" y="8829969"/>
            <a:ext cx="2971800" cy="466434"/>
          </a:xfrm>
          <a:prstGeom prst="rect">
            <a:avLst/>
          </a:prstGeom>
        </p:spPr>
        <p:txBody>
          <a:bodyPr vert="horz" lIns="91440" tIns="45720" rIns="91440" bIns="45720" rtlCol="0" anchor="b"/>
          <a:lstStyle>
            <a:lvl1pPr algn="r">
              <a:defRPr sz="1200"/>
            </a:lvl1pPr>
          </a:lstStyle>
          <a:p>
            <a:fld id="{044593A3-149F-451C-BBF6-2B9A8AC3616E}" type="slidenum">
              <a:rPr lang="es-AR" smtClean="0"/>
              <a:pPr/>
              <a:t>‹Nº›</a:t>
            </a:fld>
            <a:endParaRPr lang="es-AR"/>
          </a:p>
        </p:txBody>
      </p:sp>
    </p:spTree>
    <p:extLst>
      <p:ext uri="{BB962C8B-B14F-4D97-AF65-F5344CB8AC3E}">
        <p14:creationId xmlns:p14="http://schemas.microsoft.com/office/powerpoint/2010/main" val="1723838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10"/>
          </p:nvPr>
        </p:nvSpPr>
        <p:spPr/>
        <p:txBody>
          <a:bodyPr/>
          <a:lstStyle/>
          <a:p>
            <a:fld id="{044593A3-149F-451C-BBF6-2B9A8AC3616E}" type="slidenum">
              <a:rPr lang="es-AR" smtClean="0"/>
              <a:pPr/>
              <a:t>1</a:t>
            </a:fld>
            <a:endParaRPr lang="es-AR"/>
          </a:p>
        </p:txBody>
      </p:sp>
    </p:spTree>
    <p:extLst>
      <p:ext uri="{BB962C8B-B14F-4D97-AF65-F5344CB8AC3E}">
        <p14:creationId xmlns:p14="http://schemas.microsoft.com/office/powerpoint/2010/main" val="2705445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AR" sz="1200" dirty="0" smtClean="0"/>
          </a:p>
        </p:txBody>
      </p:sp>
      <p:sp>
        <p:nvSpPr>
          <p:cNvPr id="4" name="Marcador de número de diapositiva 3"/>
          <p:cNvSpPr>
            <a:spLocks noGrp="1"/>
          </p:cNvSpPr>
          <p:nvPr>
            <p:ph type="sldNum" sz="quarter" idx="10"/>
          </p:nvPr>
        </p:nvSpPr>
        <p:spPr/>
        <p:txBody>
          <a:bodyPr/>
          <a:lstStyle/>
          <a:p>
            <a:fld id="{044593A3-149F-451C-BBF6-2B9A8AC3616E}" type="slidenum">
              <a:rPr lang="es-AR" smtClean="0"/>
              <a:pPr/>
              <a:t>10</a:t>
            </a:fld>
            <a:endParaRPr lang="es-AR"/>
          </a:p>
        </p:txBody>
      </p:sp>
    </p:spTree>
    <p:extLst>
      <p:ext uri="{BB962C8B-B14F-4D97-AF65-F5344CB8AC3E}">
        <p14:creationId xmlns:p14="http://schemas.microsoft.com/office/powerpoint/2010/main" val="766888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AR" sz="1200" dirty="0" smtClean="0"/>
          </a:p>
        </p:txBody>
      </p:sp>
      <p:sp>
        <p:nvSpPr>
          <p:cNvPr id="4" name="Marcador de número de diapositiva 3"/>
          <p:cNvSpPr>
            <a:spLocks noGrp="1"/>
          </p:cNvSpPr>
          <p:nvPr>
            <p:ph type="sldNum" sz="quarter" idx="10"/>
          </p:nvPr>
        </p:nvSpPr>
        <p:spPr/>
        <p:txBody>
          <a:bodyPr/>
          <a:lstStyle/>
          <a:p>
            <a:fld id="{044593A3-149F-451C-BBF6-2B9A8AC3616E}" type="slidenum">
              <a:rPr lang="es-AR" smtClean="0"/>
              <a:pPr/>
              <a:t>11</a:t>
            </a:fld>
            <a:endParaRPr lang="es-AR"/>
          </a:p>
        </p:txBody>
      </p:sp>
    </p:spTree>
    <p:extLst>
      <p:ext uri="{BB962C8B-B14F-4D97-AF65-F5344CB8AC3E}">
        <p14:creationId xmlns:p14="http://schemas.microsoft.com/office/powerpoint/2010/main" val="2429357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AR" sz="1200" dirty="0" smtClean="0"/>
          </a:p>
        </p:txBody>
      </p:sp>
      <p:sp>
        <p:nvSpPr>
          <p:cNvPr id="4" name="Marcador de número de diapositiva 3"/>
          <p:cNvSpPr>
            <a:spLocks noGrp="1"/>
          </p:cNvSpPr>
          <p:nvPr>
            <p:ph type="sldNum" sz="quarter" idx="10"/>
          </p:nvPr>
        </p:nvSpPr>
        <p:spPr/>
        <p:txBody>
          <a:bodyPr/>
          <a:lstStyle/>
          <a:p>
            <a:fld id="{044593A3-149F-451C-BBF6-2B9A8AC3616E}" type="slidenum">
              <a:rPr lang="es-AR" smtClean="0">
                <a:solidFill>
                  <a:prstClr val="black"/>
                </a:solidFill>
              </a:rPr>
              <a:pPr/>
              <a:t>12</a:t>
            </a:fld>
            <a:endParaRPr lang="es-AR">
              <a:solidFill>
                <a:prstClr val="black"/>
              </a:solidFill>
            </a:endParaRPr>
          </a:p>
        </p:txBody>
      </p:sp>
    </p:spTree>
    <p:extLst>
      <p:ext uri="{BB962C8B-B14F-4D97-AF65-F5344CB8AC3E}">
        <p14:creationId xmlns:p14="http://schemas.microsoft.com/office/powerpoint/2010/main" val="1497345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AR" sz="1200" dirty="0" smtClean="0"/>
          </a:p>
        </p:txBody>
      </p:sp>
      <p:sp>
        <p:nvSpPr>
          <p:cNvPr id="4" name="Marcador de número de diapositiva 3"/>
          <p:cNvSpPr>
            <a:spLocks noGrp="1"/>
          </p:cNvSpPr>
          <p:nvPr>
            <p:ph type="sldNum" sz="quarter" idx="10"/>
          </p:nvPr>
        </p:nvSpPr>
        <p:spPr/>
        <p:txBody>
          <a:bodyPr/>
          <a:lstStyle/>
          <a:p>
            <a:fld id="{044593A3-149F-451C-BBF6-2B9A8AC3616E}" type="slidenum">
              <a:rPr lang="es-AR" smtClean="0">
                <a:solidFill>
                  <a:prstClr val="black"/>
                </a:solidFill>
              </a:rPr>
              <a:pPr/>
              <a:t>13</a:t>
            </a:fld>
            <a:endParaRPr lang="es-AR">
              <a:solidFill>
                <a:prstClr val="black"/>
              </a:solidFill>
            </a:endParaRPr>
          </a:p>
        </p:txBody>
      </p:sp>
    </p:spTree>
    <p:extLst>
      <p:ext uri="{BB962C8B-B14F-4D97-AF65-F5344CB8AC3E}">
        <p14:creationId xmlns:p14="http://schemas.microsoft.com/office/powerpoint/2010/main" val="1191941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AR" sz="1200" dirty="0" smtClean="0"/>
          </a:p>
        </p:txBody>
      </p:sp>
      <p:sp>
        <p:nvSpPr>
          <p:cNvPr id="4" name="Marcador de número de diapositiva 3"/>
          <p:cNvSpPr>
            <a:spLocks noGrp="1"/>
          </p:cNvSpPr>
          <p:nvPr>
            <p:ph type="sldNum" sz="quarter" idx="10"/>
          </p:nvPr>
        </p:nvSpPr>
        <p:spPr/>
        <p:txBody>
          <a:bodyPr/>
          <a:lstStyle/>
          <a:p>
            <a:fld id="{044593A3-149F-451C-BBF6-2B9A8AC3616E}" type="slidenum">
              <a:rPr lang="es-AR" smtClean="0"/>
              <a:pPr/>
              <a:t>14</a:t>
            </a:fld>
            <a:endParaRPr lang="es-AR"/>
          </a:p>
        </p:txBody>
      </p:sp>
    </p:spTree>
    <p:extLst>
      <p:ext uri="{BB962C8B-B14F-4D97-AF65-F5344CB8AC3E}">
        <p14:creationId xmlns:p14="http://schemas.microsoft.com/office/powerpoint/2010/main" val="1228134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AR" sz="1200" dirty="0" smtClean="0"/>
          </a:p>
        </p:txBody>
      </p:sp>
      <p:sp>
        <p:nvSpPr>
          <p:cNvPr id="4" name="Marcador de número de diapositiva 3"/>
          <p:cNvSpPr>
            <a:spLocks noGrp="1"/>
          </p:cNvSpPr>
          <p:nvPr>
            <p:ph type="sldNum" sz="quarter" idx="10"/>
          </p:nvPr>
        </p:nvSpPr>
        <p:spPr/>
        <p:txBody>
          <a:bodyPr/>
          <a:lstStyle/>
          <a:p>
            <a:fld id="{044593A3-149F-451C-BBF6-2B9A8AC3616E}" type="slidenum">
              <a:rPr lang="es-AR" smtClean="0"/>
              <a:pPr/>
              <a:t>15</a:t>
            </a:fld>
            <a:endParaRPr lang="es-AR"/>
          </a:p>
        </p:txBody>
      </p:sp>
    </p:spTree>
    <p:extLst>
      <p:ext uri="{BB962C8B-B14F-4D97-AF65-F5344CB8AC3E}">
        <p14:creationId xmlns:p14="http://schemas.microsoft.com/office/powerpoint/2010/main" val="1962048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AR" sz="1200" dirty="0" smtClean="0"/>
          </a:p>
        </p:txBody>
      </p:sp>
      <p:sp>
        <p:nvSpPr>
          <p:cNvPr id="4" name="Marcador de número de diapositiva 3"/>
          <p:cNvSpPr>
            <a:spLocks noGrp="1"/>
          </p:cNvSpPr>
          <p:nvPr>
            <p:ph type="sldNum" sz="quarter" idx="10"/>
          </p:nvPr>
        </p:nvSpPr>
        <p:spPr/>
        <p:txBody>
          <a:bodyPr/>
          <a:lstStyle/>
          <a:p>
            <a:fld id="{044593A3-149F-451C-BBF6-2B9A8AC3616E}" type="slidenum">
              <a:rPr lang="es-AR" smtClean="0"/>
              <a:pPr/>
              <a:t>16</a:t>
            </a:fld>
            <a:endParaRPr lang="es-AR"/>
          </a:p>
        </p:txBody>
      </p:sp>
    </p:spTree>
    <p:extLst>
      <p:ext uri="{BB962C8B-B14F-4D97-AF65-F5344CB8AC3E}">
        <p14:creationId xmlns:p14="http://schemas.microsoft.com/office/powerpoint/2010/main" val="2084088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10"/>
          </p:nvPr>
        </p:nvSpPr>
        <p:spPr/>
        <p:txBody>
          <a:bodyPr/>
          <a:lstStyle/>
          <a:p>
            <a:fld id="{044593A3-149F-451C-BBF6-2B9A8AC3616E}" type="slidenum">
              <a:rPr lang="es-AR" smtClean="0">
                <a:solidFill>
                  <a:prstClr val="black"/>
                </a:solidFill>
              </a:rPr>
              <a:pPr/>
              <a:t>17</a:t>
            </a:fld>
            <a:endParaRPr lang="es-AR">
              <a:solidFill>
                <a:prstClr val="black"/>
              </a:solidFill>
            </a:endParaRPr>
          </a:p>
        </p:txBody>
      </p:sp>
    </p:spTree>
    <p:extLst>
      <p:ext uri="{BB962C8B-B14F-4D97-AF65-F5344CB8AC3E}">
        <p14:creationId xmlns:p14="http://schemas.microsoft.com/office/powerpoint/2010/main" val="288639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AR" sz="1200" dirty="0" smtClean="0"/>
          </a:p>
        </p:txBody>
      </p:sp>
      <p:sp>
        <p:nvSpPr>
          <p:cNvPr id="4" name="Marcador de número de diapositiva 3"/>
          <p:cNvSpPr>
            <a:spLocks noGrp="1"/>
          </p:cNvSpPr>
          <p:nvPr>
            <p:ph type="sldNum" sz="quarter" idx="10"/>
          </p:nvPr>
        </p:nvSpPr>
        <p:spPr/>
        <p:txBody>
          <a:bodyPr/>
          <a:lstStyle/>
          <a:p>
            <a:fld id="{044593A3-149F-451C-BBF6-2B9A8AC3616E}" type="slidenum">
              <a:rPr lang="es-AR" smtClean="0">
                <a:solidFill>
                  <a:prstClr val="black"/>
                </a:solidFill>
              </a:rPr>
              <a:pPr/>
              <a:t>2</a:t>
            </a:fld>
            <a:endParaRPr lang="es-AR">
              <a:solidFill>
                <a:prstClr val="black"/>
              </a:solidFill>
            </a:endParaRPr>
          </a:p>
        </p:txBody>
      </p:sp>
    </p:spTree>
    <p:extLst>
      <p:ext uri="{BB962C8B-B14F-4D97-AF65-F5344CB8AC3E}">
        <p14:creationId xmlns:p14="http://schemas.microsoft.com/office/powerpoint/2010/main" val="516744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AR" sz="1200" dirty="0" smtClean="0"/>
          </a:p>
        </p:txBody>
      </p:sp>
      <p:sp>
        <p:nvSpPr>
          <p:cNvPr id="4" name="Marcador de número de diapositiva 3"/>
          <p:cNvSpPr>
            <a:spLocks noGrp="1"/>
          </p:cNvSpPr>
          <p:nvPr>
            <p:ph type="sldNum" sz="quarter" idx="10"/>
          </p:nvPr>
        </p:nvSpPr>
        <p:spPr/>
        <p:txBody>
          <a:bodyPr/>
          <a:lstStyle/>
          <a:p>
            <a:fld id="{044593A3-149F-451C-BBF6-2B9A8AC3616E}" type="slidenum">
              <a:rPr lang="es-AR" smtClean="0">
                <a:solidFill>
                  <a:prstClr val="black"/>
                </a:solidFill>
              </a:rPr>
              <a:pPr/>
              <a:t>3</a:t>
            </a:fld>
            <a:endParaRPr lang="es-AR">
              <a:solidFill>
                <a:prstClr val="black"/>
              </a:solidFill>
            </a:endParaRPr>
          </a:p>
        </p:txBody>
      </p:sp>
    </p:spTree>
    <p:extLst>
      <p:ext uri="{BB962C8B-B14F-4D97-AF65-F5344CB8AC3E}">
        <p14:creationId xmlns:p14="http://schemas.microsoft.com/office/powerpoint/2010/main" val="4236086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AR" sz="1200" dirty="0" smtClean="0"/>
          </a:p>
        </p:txBody>
      </p:sp>
      <p:sp>
        <p:nvSpPr>
          <p:cNvPr id="4" name="Marcador de número de diapositiva 3"/>
          <p:cNvSpPr>
            <a:spLocks noGrp="1"/>
          </p:cNvSpPr>
          <p:nvPr>
            <p:ph type="sldNum" sz="quarter" idx="10"/>
          </p:nvPr>
        </p:nvSpPr>
        <p:spPr/>
        <p:txBody>
          <a:bodyPr/>
          <a:lstStyle/>
          <a:p>
            <a:fld id="{044593A3-149F-451C-BBF6-2B9A8AC3616E}" type="slidenum">
              <a:rPr lang="es-AR" smtClean="0">
                <a:solidFill>
                  <a:prstClr val="black"/>
                </a:solidFill>
              </a:rPr>
              <a:pPr/>
              <a:t>4</a:t>
            </a:fld>
            <a:endParaRPr lang="es-AR">
              <a:solidFill>
                <a:prstClr val="black"/>
              </a:solidFill>
            </a:endParaRPr>
          </a:p>
        </p:txBody>
      </p:sp>
    </p:spTree>
    <p:extLst>
      <p:ext uri="{BB962C8B-B14F-4D97-AF65-F5344CB8AC3E}">
        <p14:creationId xmlns:p14="http://schemas.microsoft.com/office/powerpoint/2010/main" val="741539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AR" sz="1200" dirty="0" smtClean="0"/>
          </a:p>
        </p:txBody>
      </p:sp>
      <p:sp>
        <p:nvSpPr>
          <p:cNvPr id="4" name="Marcador de número de diapositiva 3"/>
          <p:cNvSpPr>
            <a:spLocks noGrp="1"/>
          </p:cNvSpPr>
          <p:nvPr>
            <p:ph type="sldNum" sz="quarter" idx="10"/>
          </p:nvPr>
        </p:nvSpPr>
        <p:spPr/>
        <p:txBody>
          <a:bodyPr/>
          <a:lstStyle/>
          <a:p>
            <a:fld id="{044593A3-149F-451C-BBF6-2B9A8AC3616E}" type="slidenum">
              <a:rPr lang="es-AR" smtClean="0">
                <a:solidFill>
                  <a:prstClr val="black"/>
                </a:solidFill>
              </a:rPr>
              <a:pPr/>
              <a:t>5</a:t>
            </a:fld>
            <a:endParaRPr lang="es-AR">
              <a:solidFill>
                <a:prstClr val="black"/>
              </a:solidFill>
            </a:endParaRPr>
          </a:p>
        </p:txBody>
      </p:sp>
    </p:spTree>
    <p:extLst>
      <p:ext uri="{BB962C8B-B14F-4D97-AF65-F5344CB8AC3E}">
        <p14:creationId xmlns:p14="http://schemas.microsoft.com/office/powerpoint/2010/main" val="3841483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AR" sz="1200" dirty="0" smtClean="0"/>
          </a:p>
        </p:txBody>
      </p:sp>
      <p:sp>
        <p:nvSpPr>
          <p:cNvPr id="4" name="Marcador de número de diapositiva 3"/>
          <p:cNvSpPr>
            <a:spLocks noGrp="1"/>
          </p:cNvSpPr>
          <p:nvPr>
            <p:ph type="sldNum" sz="quarter" idx="10"/>
          </p:nvPr>
        </p:nvSpPr>
        <p:spPr/>
        <p:txBody>
          <a:bodyPr/>
          <a:lstStyle/>
          <a:p>
            <a:fld id="{044593A3-149F-451C-BBF6-2B9A8AC3616E}" type="slidenum">
              <a:rPr lang="es-AR" smtClean="0">
                <a:solidFill>
                  <a:prstClr val="black"/>
                </a:solidFill>
              </a:rPr>
              <a:pPr/>
              <a:t>6</a:t>
            </a:fld>
            <a:endParaRPr lang="es-AR">
              <a:solidFill>
                <a:prstClr val="black"/>
              </a:solidFill>
            </a:endParaRPr>
          </a:p>
        </p:txBody>
      </p:sp>
    </p:spTree>
    <p:extLst>
      <p:ext uri="{BB962C8B-B14F-4D97-AF65-F5344CB8AC3E}">
        <p14:creationId xmlns:p14="http://schemas.microsoft.com/office/powerpoint/2010/main" val="1893971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AR" sz="1200" dirty="0" smtClean="0"/>
          </a:p>
        </p:txBody>
      </p:sp>
      <p:sp>
        <p:nvSpPr>
          <p:cNvPr id="4" name="Marcador de número de diapositiva 3"/>
          <p:cNvSpPr>
            <a:spLocks noGrp="1"/>
          </p:cNvSpPr>
          <p:nvPr>
            <p:ph type="sldNum" sz="quarter" idx="10"/>
          </p:nvPr>
        </p:nvSpPr>
        <p:spPr/>
        <p:txBody>
          <a:bodyPr/>
          <a:lstStyle/>
          <a:p>
            <a:fld id="{044593A3-149F-451C-BBF6-2B9A8AC3616E}" type="slidenum">
              <a:rPr lang="es-AR" smtClean="0">
                <a:solidFill>
                  <a:prstClr val="black"/>
                </a:solidFill>
              </a:rPr>
              <a:pPr/>
              <a:t>7</a:t>
            </a:fld>
            <a:endParaRPr lang="es-AR">
              <a:solidFill>
                <a:prstClr val="black"/>
              </a:solidFill>
            </a:endParaRPr>
          </a:p>
        </p:txBody>
      </p:sp>
    </p:spTree>
    <p:extLst>
      <p:ext uri="{BB962C8B-B14F-4D97-AF65-F5344CB8AC3E}">
        <p14:creationId xmlns:p14="http://schemas.microsoft.com/office/powerpoint/2010/main" val="3870515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AR" sz="1200" dirty="0" smtClean="0"/>
          </a:p>
        </p:txBody>
      </p:sp>
      <p:sp>
        <p:nvSpPr>
          <p:cNvPr id="4" name="Marcador de número de diapositiva 3"/>
          <p:cNvSpPr>
            <a:spLocks noGrp="1"/>
          </p:cNvSpPr>
          <p:nvPr>
            <p:ph type="sldNum" sz="quarter" idx="10"/>
          </p:nvPr>
        </p:nvSpPr>
        <p:spPr/>
        <p:txBody>
          <a:bodyPr/>
          <a:lstStyle/>
          <a:p>
            <a:fld id="{044593A3-149F-451C-BBF6-2B9A8AC3616E}" type="slidenum">
              <a:rPr lang="es-AR" smtClean="0">
                <a:solidFill>
                  <a:prstClr val="black"/>
                </a:solidFill>
              </a:rPr>
              <a:pPr/>
              <a:t>8</a:t>
            </a:fld>
            <a:endParaRPr lang="es-AR">
              <a:solidFill>
                <a:prstClr val="black"/>
              </a:solidFill>
            </a:endParaRPr>
          </a:p>
        </p:txBody>
      </p:sp>
    </p:spTree>
    <p:extLst>
      <p:ext uri="{BB962C8B-B14F-4D97-AF65-F5344CB8AC3E}">
        <p14:creationId xmlns:p14="http://schemas.microsoft.com/office/powerpoint/2010/main" val="493958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AR" sz="1200" dirty="0" smtClean="0"/>
          </a:p>
        </p:txBody>
      </p:sp>
      <p:sp>
        <p:nvSpPr>
          <p:cNvPr id="4" name="Marcador de número de diapositiva 3"/>
          <p:cNvSpPr>
            <a:spLocks noGrp="1"/>
          </p:cNvSpPr>
          <p:nvPr>
            <p:ph type="sldNum" sz="quarter" idx="10"/>
          </p:nvPr>
        </p:nvSpPr>
        <p:spPr/>
        <p:txBody>
          <a:bodyPr/>
          <a:lstStyle/>
          <a:p>
            <a:fld id="{044593A3-149F-451C-BBF6-2B9A8AC3616E}" type="slidenum">
              <a:rPr lang="es-AR" smtClean="0"/>
              <a:pPr/>
              <a:t>9</a:t>
            </a:fld>
            <a:endParaRPr lang="es-AR"/>
          </a:p>
        </p:txBody>
      </p:sp>
    </p:spTree>
    <p:extLst>
      <p:ext uri="{BB962C8B-B14F-4D97-AF65-F5344CB8AC3E}">
        <p14:creationId xmlns:p14="http://schemas.microsoft.com/office/powerpoint/2010/main" val="1766531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AR"/>
          </a:p>
        </p:txBody>
      </p:sp>
      <p:sp>
        <p:nvSpPr>
          <p:cNvPr id="4" name="Marcador de fecha 3"/>
          <p:cNvSpPr>
            <a:spLocks noGrp="1"/>
          </p:cNvSpPr>
          <p:nvPr>
            <p:ph type="dt" sz="half" idx="10"/>
          </p:nvPr>
        </p:nvSpPr>
        <p:spPr/>
        <p:txBody>
          <a:bodyPr/>
          <a:lstStyle/>
          <a:p>
            <a:fld id="{5A2F9914-F0FB-4BBA-97F2-B4D092F23211}" type="datetime1">
              <a:rPr lang="es-AR" smtClean="0"/>
              <a:t>22/08/2019</a:t>
            </a:fld>
            <a:endParaRPr lang="es-AR" dirty="0"/>
          </a:p>
        </p:txBody>
      </p:sp>
      <p:sp>
        <p:nvSpPr>
          <p:cNvPr id="5" name="Marcador de pie de página 4"/>
          <p:cNvSpPr>
            <a:spLocks noGrp="1"/>
          </p:cNvSpPr>
          <p:nvPr>
            <p:ph type="ftr" sz="quarter" idx="11"/>
          </p:nvPr>
        </p:nvSpPr>
        <p:spPr/>
        <p:txBody>
          <a:bodyPr/>
          <a:lstStyle/>
          <a:p>
            <a:endParaRPr lang="es-AR" dirty="0"/>
          </a:p>
        </p:txBody>
      </p:sp>
      <p:sp>
        <p:nvSpPr>
          <p:cNvPr id="6" name="Marcador de número de diapositiva 5"/>
          <p:cNvSpPr>
            <a:spLocks noGrp="1"/>
          </p:cNvSpPr>
          <p:nvPr>
            <p:ph type="sldNum" sz="quarter" idx="12"/>
          </p:nvPr>
        </p:nvSpPr>
        <p:spPr/>
        <p:txBody>
          <a:bodyPr/>
          <a:lstStyle/>
          <a:p>
            <a:fld id="{3CC9AA0E-E27E-418B-B371-ABB37ED4F7CC}" type="slidenum">
              <a:rPr lang="es-AR" smtClean="0"/>
              <a:pPr/>
              <a:t>‹Nº›</a:t>
            </a:fld>
            <a:endParaRPr lang="es-AR" dirty="0"/>
          </a:p>
        </p:txBody>
      </p:sp>
    </p:spTree>
    <p:extLst>
      <p:ext uri="{BB962C8B-B14F-4D97-AF65-F5344CB8AC3E}">
        <p14:creationId xmlns:p14="http://schemas.microsoft.com/office/powerpoint/2010/main" val="1201546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B9DD4687-AD86-4857-BE8A-1A8ACD7A24AC}" type="datetime1">
              <a:rPr lang="es-AR" smtClean="0"/>
              <a:t>22/08/2019</a:t>
            </a:fld>
            <a:endParaRPr lang="es-AR" dirty="0"/>
          </a:p>
        </p:txBody>
      </p:sp>
      <p:sp>
        <p:nvSpPr>
          <p:cNvPr id="5" name="Marcador de pie de página 4"/>
          <p:cNvSpPr>
            <a:spLocks noGrp="1"/>
          </p:cNvSpPr>
          <p:nvPr>
            <p:ph type="ftr" sz="quarter" idx="11"/>
          </p:nvPr>
        </p:nvSpPr>
        <p:spPr/>
        <p:txBody>
          <a:bodyPr/>
          <a:lstStyle/>
          <a:p>
            <a:endParaRPr lang="es-AR" dirty="0"/>
          </a:p>
        </p:txBody>
      </p:sp>
      <p:sp>
        <p:nvSpPr>
          <p:cNvPr id="6" name="Marcador de número de diapositiva 5"/>
          <p:cNvSpPr>
            <a:spLocks noGrp="1"/>
          </p:cNvSpPr>
          <p:nvPr>
            <p:ph type="sldNum" sz="quarter" idx="12"/>
          </p:nvPr>
        </p:nvSpPr>
        <p:spPr/>
        <p:txBody>
          <a:bodyPr/>
          <a:lstStyle/>
          <a:p>
            <a:fld id="{3CC9AA0E-E27E-418B-B371-ABB37ED4F7CC}" type="slidenum">
              <a:rPr lang="es-AR" smtClean="0"/>
              <a:pPr/>
              <a:t>‹Nº›</a:t>
            </a:fld>
            <a:endParaRPr lang="es-AR" dirty="0"/>
          </a:p>
        </p:txBody>
      </p:sp>
    </p:spTree>
    <p:extLst>
      <p:ext uri="{BB962C8B-B14F-4D97-AF65-F5344CB8AC3E}">
        <p14:creationId xmlns:p14="http://schemas.microsoft.com/office/powerpoint/2010/main" val="2943183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F721E88E-FC71-48D1-83D2-F13898867F80}" type="datetime1">
              <a:rPr lang="es-AR" smtClean="0"/>
              <a:t>22/08/2019</a:t>
            </a:fld>
            <a:endParaRPr lang="es-AR" dirty="0"/>
          </a:p>
        </p:txBody>
      </p:sp>
      <p:sp>
        <p:nvSpPr>
          <p:cNvPr id="5" name="Marcador de pie de página 4"/>
          <p:cNvSpPr>
            <a:spLocks noGrp="1"/>
          </p:cNvSpPr>
          <p:nvPr>
            <p:ph type="ftr" sz="quarter" idx="11"/>
          </p:nvPr>
        </p:nvSpPr>
        <p:spPr/>
        <p:txBody>
          <a:bodyPr/>
          <a:lstStyle/>
          <a:p>
            <a:endParaRPr lang="es-AR" dirty="0"/>
          </a:p>
        </p:txBody>
      </p:sp>
      <p:sp>
        <p:nvSpPr>
          <p:cNvPr id="6" name="Marcador de número de diapositiva 5"/>
          <p:cNvSpPr>
            <a:spLocks noGrp="1"/>
          </p:cNvSpPr>
          <p:nvPr>
            <p:ph type="sldNum" sz="quarter" idx="12"/>
          </p:nvPr>
        </p:nvSpPr>
        <p:spPr/>
        <p:txBody>
          <a:bodyPr/>
          <a:lstStyle/>
          <a:p>
            <a:fld id="{3CC9AA0E-E27E-418B-B371-ABB37ED4F7CC}" type="slidenum">
              <a:rPr lang="es-AR" smtClean="0"/>
              <a:pPr/>
              <a:t>‹Nº›</a:t>
            </a:fld>
            <a:endParaRPr lang="es-AR" dirty="0"/>
          </a:p>
        </p:txBody>
      </p:sp>
    </p:spTree>
    <p:extLst>
      <p:ext uri="{BB962C8B-B14F-4D97-AF65-F5344CB8AC3E}">
        <p14:creationId xmlns:p14="http://schemas.microsoft.com/office/powerpoint/2010/main" val="3900536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AB5E6545-EA1A-4058-916A-AF75FFC62F02}" type="datetime1">
              <a:rPr lang="es-AR" smtClean="0"/>
              <a:t>22/08/2019</a:t>
            </a:fld>
            <a:endParaRPr lang="es-AR" dirty="0"/>
          </a:p>
        </p:txBody>
      </p:sp>
      <p:sp>
        <p:nvSpPr>
          <p:cNvPr id="5" name="Marcador de pie de página 4"/>
          <p:cNvSpPr>
            <a:spLocks noGrp="1"/>
          </p:cNvSpPr>
          <p:nvPr>
            <p:ph type="ftr" sz="quarter" idx="11"/>
          </p:nvPr>
        </p:nvSpPr>
        <p:spPr/>
        <p:txBody>
          <a:bodyPr/>
          <a:lstStyle/>
          <a:p>
            <a:endParaRPr lang="es-AR" dirty="0"/>
          </a:p>
        </p:txBody>
      </p:sp>
      <p:sp>
        <p:nvSpPr>
          <p:cNvPr id="6" name="Marcador de número de diapositiva 5"/>
          <p:cNvSpPr>
            <a:spLocks noGrp="1"/>
          </p:cNvSpPr>
          <p:nvPr>
            <p:ph type="sldNum" sz="quarter" idx="12"/>
          </p:nvPr>
        </p:nvSpPr>
        <p:spPr/>
        <p:txBody>
          <a:bodyPr/>
          <a:lstStyle/>
          <a:p>
            <a:fld id="{3CC9AA0E-E27E-418B-B371-ABB37ED4F7CC}" type="slidenum">
              <a:rPr lang="es-AR" smtClean="0"/>
              <a:pPr/>
              <a:t>‹Nº›</a:t>
            </a:fld>
            <a:endParaRPr lang="es-AR" dirty="0"/>
          </a:p>
        </p:txBody>
      </p:sp>
    </p:spTree>
    <p:extLst>
      <p:ext uri="{BB962C8B-B14F-4D97-AF65-F5344CB8AC3E}">
        <p14:creationId xmlns:p14="http://schemas.microsoft.com/office/powerpoint/2010/main" val="3274904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3A68AF4-AD5C-41A1-8CB5-27722FF26A11}" type="datetime1">
              <a:rPr lang="es-AR" smtClean="0"/>
              <a:t>22/08/2019</a:t>
            </a:fld>
            <a:endParaRPr lang="es-AR" dirty="0"/>
          </a:p>
        </p:txBody>
      </p:sp>
      <p:sp>
        <p:nvSpPr>
          <p:cNvPr id="5" name="Marcador de pie de página 4"/>
          <p:cNvSpPr>
            <a:spLocks noGrp="1"/>
          </p:cNvSpPr>
          <p:nvPr>
            <p:ph type="ftr" sz="quarter" idx="11"/>
          </p:nvPr>
        </p:nvSpPr>
        <p:spPr/>
        <p:txBody>
          <a:bodyPr/>
          <a:lstStyle/>
          <a:p>
            <a:endParaRPr lang="es-AR" dirty="0"/>
          </a:p>
        </p:txBody>
      </p:sp>
      <p:sp>
        <p:nvSpPr>
          <p:cNvPr id="6" name="Marcador de número de diapositiva 5"/>
          <p:cNvSpPr>
            <a:spLocks noGrp="1"/>
          </p:cNvSpPr>
          <p:nvPr>
            <p:ph type="sldNum" sz="quarter" idx="12"/>
          </p:nvPr>
        </p:nvSpPr>
        <p:spPr/>
        <p:txBody>
          <a:bodyPr/>
          <a:lstStyle/>
          <a:p>
            <a:fld id="{3CC9AA0E-E27E-418B-B371-ABB37ED4F7CC}" type="slidenum">
              <a:rPr lang="es-AR" smtClean="0"/>
              <a:pPr/>
              <a:t>‹Nº›</a:t>
            </a:fld>
            <a:endParaRPr lang="es-AR" dirty="0"/>
          </a:p>
        </p:txBody>
      </p:sp>
    </p:spTree>
    <p:extLst>
      <p:ext uri="{BB962C8B-B14F-4D97-AF65-F5344CB8AC3E}">
        <p14:creationId xmlns:p14="http://schemas.microsoft.com/office/powerpoint/2010/main" val="1119310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fecha 4"/>
          <p:cNvSpPr>
            <a:spLocks noGrp="1"/>
          </p:cNvSpPr>
          <p:nvPr>
            <p:ph type="dt" sz="half" idx="10"/>
          </p:nvPr>
        </p:nvSpPr>
        <p:spPr/>
        <p:txBody>
          <a:bodyPr/>
          <a:lstStyle/>
          <a:p>
            <a:fld id="{A846CCC9-5656-40A5-BC9B-CDE885285294}" type="datetime1">
              <a:rPr lang="es-AR" smtClean="0"/>
              <a:t>22/08/2019</a:t>
            </a:fld>
            <a:endParaRPr lang="es-AR" dirty="0"/>
          </a:p>
        </p:txBody>
      </p:sp>
      <p:sp>
        <p:nvSpPr>
          <p:cNvPr id="6" name="Marcador de pie de página 5"/>
          <p:cNvSpPr>
            <a:spLocks noGrp="1"/>
          </p:cNvSpPr>
          <p:nvPr>
            <p:ph type="ftr" sz="quarter" idx="11"/>
          </p:nvPr>
        </p:nvSpPr>
        <p:spPr/>
        <p:txBody>
          <a:bodyPr/>
          <a:lstStyle/>
          <a:p>
            <a:endParaRPr lang="es-AR" dirty="0"/>
          </a:p>
        </p:txBody>
      </p:sp>
      <p:sp>
        <p:nvSpPr>
          <p:cNvPr id="7" name="Marcador de número de diapositiva 6"/>
          <p:cNvSpPr>
            <a:spLocks noGrp="1"/>
          </p:cNvSpPr>
          <p:nvPr>
            <p:ph type="sldNum" sz="quarter" idx="12"/>
          </p:nvPr>
        </p:nvSpPr>
        <p:spPr/>
        <p:txBody>
          <a:bodyPr/>
          <a:lstStyle/>
          <a:p>
            <a:fld id="{3CC9AA0E-E27E-418B-B371-ABB37ED4F7CC}" type="slidenum">
              <a:rPr lang="es-AR" smtClean="0"/>
              <a:pPr/>
              <a:t>‹Nº›</a:t>
            </a:fld>
            <a:endParaRPr lang="es-AR" dirty="0"/>
          </a:p>
        </p:txBody>
      </p:sp>
    </p:spTree>
    <p:extLst>
      <p:ext uri="{BB962C8B-B14F-4D97-AF65-F5344CB8AC3E}">
        <p14:creationId xmlns:p14="http://schemas.microsoft.com/office/powerpoint/2010/main" val="2841197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Marcador de fecha 6"/>
          <p:cNvSpPr>
            <a:spLocks noGrp="1"/>
          </p:cNvSpPr>
          <p:nvPr>
            <p:ph type="dt" sz="half" idx="10"/>
          </p:nvPr>
        </p:nvSpPr>
        <p:spPr/>
        <p:txBody>
          <a:bodyPr/>
          <a:lstStyle/>
          <a:p>
            <a:fld id="{01EAD821-285D-486E-9AFF-322CDEB562DE}" type="datetime1">
              <a:rPr lang="es-AR" smtClean="0"/>
              <a:t>22/08/2019</a:t>
            </a:fld>
            <a:endParaRPr lang="es-AR" dirty="0"/>
          </a:p>
        </p:txBody>
      </p:sp>
      <p:sp>
        <p:nvSpPr>
          <p:cNvPr id="8" name="Marcador de pie de página 7"/>
          <p:cNvSpPr>
            <a:spLocks noGrp="1"/>
          </p:cNvSpPr>
          <p:nvPr>
            <p:ph type="ftr" sz="quarter" idx="11"/>
          </p:nvPr>
        </p:nvSpPr>
        <p:spPr/>
        <p:txBody>
          <a:bodyPr/>
          <a:lstStyle/>
          <a:p>
            <a:endParaRPr lang="es-AR" dirty="0"/>
          </a:p>
        </p:txBody>
      </p:sp>
      <p:sp>
        <p:nvSpPr>
          <p:cNvPr id="9" name="Marcador de número de diapositiva 8"/>
          <p:cNvSpPr>
            <a:spLocks noGrp="1"/>
          </p:cNvSpPr>
          <p:nvPr>
            <p:ph type="sldNum" sz="quarter" idx="12"/>
          </p:nvPr>
        </p:nvSpPr>
        <p:spPr/>
        <p:txBody>
          <a:bodyPr/>
          <a:lstStyle/>
          <a:p>
            <a:fld id="{3CC9AA0E-E27E-418B-B371-ABB37ED4F7CC}" type="slidenum">
              <a:rPr lang="es-AR" smtClean="0"/>
              <a:pPr/>
              <a:t>‹Nº›</a:t>
            </a:fld>
            <a:endParaRPr lang="es-AR" dirty="0"/>
          </a:p>
        </p:txBody>
      </p:sp>
    </p:spTree>
    <p:extLst>
      <p:ext uri="{BB962C8B-B14F-4D97-AF65-F5344CB8AC3E}">
        <p14:creationId xmlns:p14="http://schemas.microsoft.com/office/powerpoint/2010/main" val="2548184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fecha 2"/>
          <p:cNvSpPr>
            <a:spLocks noGrp="1"/>
          </p:cNvSpPr>
          <p:nvPr>
            <p:ph type="dt" sz="half" idx="10"/>
          </p:nvPr>
        </p:nvSpPr>
        <p:spPr/>
        <p:txBody>
          <a:bodyPr/>
          <a:lstStyle/>
          <a:p>
            <a:fld id="{458AA542-6222-41DA-BFD5-E4AD0C4AB247}" type="datetime1">
              <a:rPr lang="es-AR" smtClean="0"/>
              <a:t>22/08/2019</a:t>
            </a:fld>
            <a:endParaRPr lang="es-AR" dirty="0"/>
          </a:p>
        </p:txBody>
      </p:sp>
      <p:sp>
        <p:nvSpPr>
          <p:cNvPr id="4" name="Marcador de pie de página 3"/>
          <p:cNvSpPr>
            <a:spLocks noGrp="1"/>
          </p:cNvSpPr>
          <p:nvPr>
            <p:ph type="ftr" sz="quarter" idx="11"/>
          </p:nvPr>
        </p:nvSpPr>
        <p:spPr/>
        <p:txBody>
          <a:bodyPr/>
          <a:lstStyle/>
          <a:p>
            <a:endParaRPr lang="es-AR" dirty="0"/>
          </a:p>
        </p:txBody>
      </p:sp>
      <p:sp>
        <p:nvSpPr>
          <p:cNvPr id="5" name="Marcador de número de diapositiva 4"/>
          <p:cNvSpPr>
            <a:spLocks noGrp="1"/>
          </p:cNvSpPr>
          <p:nvPr>
            <p:ph type="sldNum" sz="quarter" idx="12"/>
          </p:nvPr>
        </p:nvSpPr>
        <p:spPr/>
        <p:txBody>
          <a:bodyPr/>
          <a:lstStyle/>
          <a:p>
            <a:fld id="{3CC9AA0E-E27E-418B-B371-ABB37ED4F7CC}" type="slidenum">
              <a:rPr lang="es-AR" smtClean="0"/>
              <a:pPr/>
              <a:t>‹Nº›</a:t>
            </a:fld>
            <a:endParaRPr lang="es-AR" dirty="0"/>
          </a:p>
        </p:txBody>
      </p:sp>
    </p:spTree>
    <p:extLst>
      <p:ext uri="{BB962C8B-B14F-4D97-AF65-F5344CB8AC3E}">
        <p14:creationId xmlns:p14="http://schemas.microsoft.com/office/powerpoint/2010/main" val="3602154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E448A84-A8D9-4E40-8FBF-EB96EF612C26}" type="datetime1">
              <a:rPr lang="es-AR" smtClean="0"/>
              <a:t>22/08/2019</a:t>
            </a:fld>
            <a:endParaRPr lang="es-AR" dirty="0"/>
          </a:p>
        </p:txBody>
      </p:sp>
      <p:sp>
        <p:nvSpPr>
          <p:cNvPr id="3" name="Marcador de pie de página 2"/>
          <p:cNvSpPr>
            <a:spLocks noGrp="1"/>
          </p:cNvSpPr>
          <p:nvPr>
            <p:ph type="ftr" sz="quarter" idx="11"/>
          </p:nvPr>
        </p:nvSpPr>
        <p:spPr/>
        <p:txBody>
          <a:bodyPr/>
          <a:lstStyle/>
          <a:p>
            <a:endParaRPr lang="es-AR" dirty="0"/>
          </a:p>
        </p:txBody>
      </p:sp>
      <p:sp>
        <p:nvSpPr>
          <p:cNvPr id="4" name="Marcador de número de diapositiva 3"/>
          <p:cNvSpPr>
            <a:spLocks noGrp="1"/>
          </p:cNvSpPr>
          <p:nvPr>
            <p:ph type="sldNum" sz="quarter" idx="12"/>
          </p:nvPr>
        </p:nvSpPr>
        <p:spPr/>
        <p:txBody>
          <a:bodyPr/>
          <a:lstStyle/>
          <a:p>
            <a:fld id="{3CC9AA0E-E27E-418B-B371-ABB37ED4F7CC}" type="slidenum">
              <a:rPr lang="es-AR" smtClean="0"/>
              <a:pPr/>
              <a:t>‹Nº›</a:t>
            </a:fld>
            <a:endParaRPr lang="es-AR" dirty="0"/>
          </a:p>
        </p:txBody>
      </p:sp>
    </p:spTree>
    <p:extLst>
      <p:ext uri="{BB962C8B-B14F-4D97-AF65-F5344CB8AC3E}">
        <p14:creationId xmlns:p14="http://schemas.microsoft.com/office/powerpoint/2010/main" val="758023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07C5103-8024-444F-B32C-3170A95961A5}" type="datetime1">
              <a:rPr lang="es-AR" smtClean="0"/>
              <a:t>22/08/2019</a:t>
            </a:fld>
            <a:endParaRPr lang="es-AR" dirty="0"/>
          </a:p>
        </p:txBody>
      </p:sp>
      <p:sp>
        <p:nvSpPr>
          <p:cNvPr id="6" name="Marcador de pie de página 5"/>
          <p:cNvSpPr>
            <a:spLocks noGrp="1"/>
          </p:cNvSpPr>
          <p:nvPr>
            <p:ph type="ftr" sz="quarter" idx="11"/>
          </p:nvPr>
        </p:nvSpPr>
        <p:spPr/>
        <p:txBody>
          <a:bodyPr/>
          <a:lstStyle/>
          <a:p>
            <a:endParaRPr lang="es-AR" dirty="0"/>
          </a:p>
        </p:txBody>
      </p:sp>
      <p:sp>
        <p:nvSpPr>
          <p:cNvPr id="7" name="Marcador de número de diapositiva 6"/>
          <p:cNvSpPr>
            <a:spLocks noGrp="1"/>
          </p:cNvSpPr>
          <p:nvPr>
            <p:ph type="sldNum" sz="quarter" idx="12"/>
          </p:nvPr>
        </p:nvSpPr>
        <p:spPr/>
        <p:txBody>
          <a:bodyPr/>
          <a:lstStyle/>
          <a:p>
            <a:fld id="{3CC9AA0E-E27E-418B-B371-ABB37ED4F7CC}" type="slidenum">
              <a:rPr lang="es-AR" smtClean="0"/>
              <a:pPr/>
              <a:t>‹Nº›</a:t>
            </a:fld>
            <a:endParaRPr lang="es-AR" dirty="0"/>
          </a:p>
        </p:txBody>
      </p:sp>
    </p:spTree>
    <p:extLst>
      <p:ext uri="{BB962C8B-B14F-4D97-AF65-F5344CB8AC3E}">
        <p14:creationId xmlns:p14="http://schemas.microsoft.com/office/powerpoint/2010/main" val="1131643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6123FE3-4812-452C-95A1-88DCB69AF48A}" type="datetime1">
              <a:rPr lang="es-AR" smtClean="0"/>
              <a:t>22/08/2019</a:t>
            </a:fld>
            <a:endParaRPr lang="es-AR" dirty="0"/>
          </a:p>
        </p:txBody>
      </p:sp>
      <p:sp>
        <p:nvSpPr>
          <p:cNvPr id="6" name="Marcador de pie de página 5"/>
          <p:cNvSpPr>
            <a:spLocks noGrp="1"/>
          </p:cNvSpPr>
          <p:nvPr>
            <p:ph type="ftr" sz="quarter" idx="11"/>
          </p:nvPr>
        </p:nvSpPr>
        <p:spPr/>
        <p:txBody>
          <a:bodyPr/>
          <a:lstStyle/>
          <a:p>
            <a:endParaRPr lang="es-AR" dirty="0"/>
          </a:p>
        </p:txBody>
      </p:sp>
      <p:sp>
        <p:nvSpPr>
          <p:cNvPr id="7" name="Marcador de número de diapositiva 6"/>
          <p:cNvSpPr>
            <a:spLocks noGrp="1"/>
          </p:cNvSpPr>
          <p:nvPr>
            <p:ph type="sldNum" sz="quarter" idx="12"/>
          </p:nvPr>
        </p:nvSpPr>
        <p:spPr/>
        <p:txBody>
          <a:bodyPr/>
          <a:lstStyle/>
          <a:p>
            <a:fld id="{3CC9AA0E-E27E-418B-B371-ABB37ED4F7CC}" type="slidenum">
              <a:rPr lang="es-AR" smtClean="0"/>
              <a:pPr/>
              <a:t>‹Nº›</a:t>
            </a:fld>
            <a:endParaRPr lang="es-AR" dirty="0"/>
          </a:p>
        </p:txBody>
      </p:sp>
    </p:spTree>
    <p:extLst>
      <p:ext uri="{BB962C8B-B14F-4D97-AF65-F5344CB8AC3E}">
        <p14:creationId xmlns:p14="http://schemas.microsoft.com/office/powerpoint/2010/main" val="357864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67452B-94B4-4679-88B1-54B021F3652E}" type="datetime1">
              <a:rPr lang="es-AR" smtClean="0"/>
              <a:t>22/08/2019</a:t>
            </a:fld>
            <a:endParaRPr lang="es-AR"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9AA0E-E27E-418B-B371-ABB37ED4F7CC}" type="slidenum">
              <a:rPr lang="es-AR" smtClean="0"/>
              <a:pPr/>
              <a:t>‹Nº›</a:t>
            </a:fld>
            <a:endParaRPr lang="es-AR" dirty="0"/>
          </a:p>
        </p:txBody>
      </p:sp>
    </p:spTree>
    <p:extLst>
      <p:ext uri="{BB962C8B-B14F-4D97-AF65-F5344CB8AC3E}">
        <p14:creationId xmlns:p14="http://schemas.microsoft.com/office/powerpoint/2010/main" val="3972454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ítulo 1"/>
          <p:cNvSpPr>
            <a:spLocks noGrp="1"/>
          </p:cNvSpPr>
          <p:nvPr>
            <p:ph type="title"/>
          </p:nvPr>
        </p:nvSpPr>
        <p:spPr>
          <a:xfrm>
            <a:off x="2892082" y="2306418"/>
            <a:ext cx="8800246" cy="1325563"/>
          </a:xfrm>
        </p:spPr>
        <p:txBody>
          <a:bodyPr>
            <a:normAutofit/>
          </a:bodyPr>
          <a:lstStyle/>
          <a:p>
            <a:pPr>
              <a:lnSpc>
                <a:spcPct val="80000"/>
              </a:lnSpc>
            </a:pPr>
            <a:r>
              <a:rPr lang="es-AR" sz="4000" b="1" dirty="0">
                <a:solidFill>
                  <a:srgbClr val="0179B5"/>
                </a:solidFill>
                <a:latin typeface="+mn-lt"/>
              </a:rPr>
              <a:t>Universidad de Buenos Aires</a:t>
            </a:r>
            <a:br>
              <a:rPr lang="es-AR" sz="4000" b="1" dirty="0">
                <a:solidFill>
                  <a:srgbClr val="0179B5"/>
                </a:solidFill>
                <a:latin typeface="+mn-lt"/>
              </a:rPr>
            </a:br>
            <a:r>
              <a:rPr lang="es-AR" sz="4000" b="1" dirty="0">
                <a:solidFill>
                  <a:srgbClr val="0179B5"/>
                </a:solidFill>
                <a:latin typeface="+mn-lt"/>
              </a:rPr>
              <a:t>Secretaría de Ciencia y Técnica</a:t>
            </a:r>
          </a:p>
        </p:txBody>
      </p:sp>
      <p:sp>
        <p:nvSpPr>
          <p:cNvPr id="10" name="Título 1"/>
          <p:cNvSpPr txBox="1">
            <a:spLocks/>
          </p:cNvSpPr>
          <p:nvPr/>
        </p:nvSpPr>
        <p:spPr>
          <a:xfrm>
            <a:off x="2903802" y="3416992"/>
            <a:ext cx="8788526" cy="7952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2400" dirty="0" smtClean="0">
                <a:solidFill>
                  <a:srgbClr val="0179B5"/>
                </a:solidFill>
                <a:latin typeface="+mn-lt"/>
              </a:rPr>
              <a:t>Proyectos Desarrollo Estratégico 2019</a:t>
            </a:r>
            <a:endParaRPr lang="es-AR" sz="2400" dirty="0">
              <a:solidFill>
                <a:srgbClr val="0179B5"/>
              </a:solidFill>
              <a:latin typeface="+mn-lt"/>
            </a:endParaRPr>
          </a:p>
        </p:txBody>
      </p:sp>
      <p:sp>
        <p:nvSpPr>
          <p:cNvPr id="11" name="Título 1"/>
          <p:cNvSpPr txBox="1">
            <a:spLocks/>
          </p:cNvSpPr>
          <p:nvPr/>
        </p:nvSpPr>
        <p:spPr>
          <a:xfrm>
            <a:off x="2905735" y="4212236"/>
            <a:ext cx="8786593" cy="5902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AR" sz="2000" dirty="0" smtClean="0">
                <a:solidFill>
                  <a:srgbClr val="606060"/>
                </a:solidFill>
                <a:latin typeface="+mn-lt"/>
              </a:rPr>
              <a:t>29 de Agosto 2019</a:t>
            </a:r>
            <a:endParaRPr lang="es-AR" sz="2000" dirty="0">
              <a:solidFill>
                <a:srgbClr val="606060"/>
              </a:solidFill>
              <a:latin typeface="+mn-lt"/>
            </a:endParaRPr>
          </a:p>
        </p:txBody>
      </p:sp>
    </p:spTree>
    <p:extLst>
      <p:ext uri="{BB962C8B-B14F-4D97-AF65-F5344CB8AC3E}">
        <p14:creationId xmlns:p14="http://schemas.microsoft.com/office/powerpoint/2010/main" val="278497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90152" y="708338"/>
            <a:ext cx="11977352" cy="830997"/>
          </a:xfrm>
          <a:prstGeom prst="rect">
            <a:avLst/>
          </a:prstGeom>
        </p:spPr>
        <p:txBody>
          <a:bodyPr wrap="square">
            <a:spAutoFit/>
          </a:bodyPr>
          <a:lstStyle/>
          <a:p>
            <a:pPr algn="ctr"/>
            <a:r>
              <a:rPr lang="es-AR" sz="4800" b="1" dirty="0" smtClean="0">
                <a:solidFill>
                  <a:srgbClr val="0079B4"/>
                </a:solidFill>
                <a:latin typeface="Calibri" panose="020F0502020204030204" pitchFamily="34" charset="0"/>
                <a:cs typeface="Calibri" panose="020F0502020204030204" pitchFamily="34" charset="0"/>
              </a:rPr>
              <a:t>Trabajo </a:t>
            </a:r>
            <a:r>
              <a:rPr lang="es-AR" sz="4800" b="1" dirty="0">
                <a:solidFill>
                  <a:srgbClr val="0079B4"/>
                </a:solidFill>
                <a:latin typeface="Calibri" panose="020F0502020204030204" pitchFamily="34" charset="0"/>
                <a:cs typeface="Calibri" panose="020F0502020204030204" pitchFamily="34" charset="0"/>
              </a:rPr>
              <a:t>de Campo</a:t>
            </a:r>
            <a:endParaRPr lang="es-AR" sz="4800" dirty="0">
              <a:solidFill>
                <a:srgbClr val="0079B4"/>
              </a:solidFill>
              <a:latin typeface="Calibri" panose="020F0502020204030204" pitchFamily="34" charset="0"/>
              <a:cs typeface="Calibri" panose="020F0502020204030204" pitchFamily="34" charset="0"/>
            </a:endParaRPr>
          </a:p>
        </p:txBody>
      </p:sp>
      <p:sp>
        <p:nvSpPr>
          <p:cNvPr id="3" name="Rectángulo 2"/>
          <p:cNvSpPr/>
          <p:nvPr/>
        </p:nvSpPr>
        <p:spPr>
          <a:xfrm>
            <a:off x="600891" y="1997839"/>
            <a:ext cx="10332720" cy="3416320"/>
          </a:xfrm>
          <a:prstGeom prst="rect">
            <a:avLst/>
          </a:prstGeom>
        </p:spPr>
        <p:txBody>
          <a:bodyPr wrap="square">
            <a:spAutoFit/>
          </a:bodyPr>
          <a:lstStyle/>
          <a:p>
            <a:pPr marL="114300" indent="0">
              <a:buNone/>
            </a:pPr>
            <a:r>
              <a:rPr lang="es-AR" sz="2400" dirty="0">
                <a:latin typeface="Calibri" panose="020F0502020204030204" pitchFamily="34" charset="0"/>
                <a:cs typeface="Calibri" panose="020F0502020204030204" pitchFamily="34" charset="0"/>
              </a:rPr>
              <a:t>Para presentar gastos de invitados (del país o extranjeros), </a:t>
            </a:r>
            <a:r>
              <a:rPr lang="es-AR" sz="2400" u="sng" dirty="0">
                <a:latin typeface="Calibri" panose="020F0502020204030204" pitchFamily="34" charset="0"/>
                <a:cs typeface="Calibri" panose="020F0502020204030204" pitchFamily="34" charset="0"/>
              </a:rPr>
              <a:t>previamente se deberá solicitar autorización </a:t>
            </a:r>
            <a:r>
              <a:rPr lang="es-AR" sz="2400" dirty="0">
                <a:latin typeface="Calibri" panose="020F0502020204030204" pitchFamily="34" charset="0"/>
                <a:cs typeface="Calibri" panose="020F0502020204030204" pitchFamily="34" charset="0"/>
              </a:rPr>
              <a:t>al Departamento de subsidios, justificando mediante nota el motivo de la invitación y los diferentes gastos a realizar con sus respectivos montos. </a:t>
            </a:r>
            <a:endParaRPr lang="es-AR" sz="2400" dirty="0" smtClean="0">
              <a:latin typeface="Calibri" panose="020F0502020204030204" pitchFamily="34" charset="0"/>
              <a:cs typeface="Calibri" panose="020F0502020204030204" pitchFamily="34" charset="0"/>
            </a:endParaRPr>
          </a:p>
          <a:p>
            <a:pPr marL="114300" indent="0">
              <a:buNone/>
            </a:pPr>
            <a:endParaRPr lang="es-AR" sz="2400" dirty="0">
              <a:latin typeface="Calibri" panose="020F0502020204030204" pitchFamily="34" charset="0"/>
              <a:cs typeface="Calibri" panose="020F0502020204030204" pitchFamily="34" charset="0"/>
            </a:endParaRPr>
          </a:p>
          <a:p>
            <a:pPr marL="114300" indent="0">
              <a:buNone/>
            </a:pPr>
            <a:r>
              <a:rPr lang="es-AR" sz="2400" dirty="0">
                <a:latin typeface="Calibri" panose="020F0502020204030204" pitchFamily="34" charset="0"/>
                <a:cs typeface="Calibri" panose="020F0502020204030204" pitchFamily="34" charset="0"/>
              </a:rPr>
              <a:t>Dicha autorización deberá adjuntarse en la rendición de cuentas.</a:t>
            </a:r>
          </a:p>
          <a:p>
            <a:endParaRPr lang="es-AR" sz="2400" dirty="0">
              <a:latin typeface="Calibri" panose="020F0502020204030204" pitchFamily="34" charset="0"/>
              <a:cs typeface="Calibri" panose="020F0502020204030204" pitchFamily="34" charset="0"/>
            </a:endParaRPr>
          </a:p>
          <a:p>
            <a:r>
              <a:rPr lang="es-AR" sz="2400" dirty="0" smtClean="0">
                <a:latin typeface="Calibri" panose="020F0502020204030204" pitchFamily="34" charset="0"/>
                <a:cs typeface="Calibri" panose="020F0502020204030204" pitchFamily="34" charset="0"/>
              </a:rPr>
              <a:t>  Debiendo </a:t>
            </a:r>
            <a:r>
              <a:rPr lang="es-AR" sz="2400" dirty="0">
                <a:latin typeface="Calibri" panose="020F0502020204030204" pitchFamily="34" charset="0"/>
                <a:cs typeface="Calibri" panose="020F0502020204030204" pitchFamily="34" charset="0"/>
              </a:rPr>
              <a:t>rendirse con los comprobantes y/o Facturas a consignar en </a:t>
            </a:r>
            <a:r>
              <a:rPr lang="es-AR" sz="2400" dirty="0" smtClean="0">
                <a:latin typeface="Calibri" panose="020F0502020204030204" pitchFamily="34" charset="0"/>
                <a:cs typeface="Calibri" panose="020F0502020204030204" pitchFamily="34" charset="0"/>
              </a:rPr>
              <a:t>la </a:t>
            </a:r>
            <a:r>
              <a:rPr lang="es-AR" sz="2400" dirty="0">
                <a:latin typeface="Calibri" panose="020F0502020204030204" pitchFamily="34" charset="0"/>
                <a:cs typeface="Calibri" panose="020F0502020204030204" pitchFamily="34" charset="0"/>
              </a:rPr>
              <a:t>planilla de gastos</a:t>
            </a:r>
            <a:r>
              <a:rPr lang="es-AR" sz="2400" dirty="0" smtClean="0">
                <a:latin typeface="Calibri" panose="020F0502020204030204" pitchFamily="34" charset="0"/>
                <a:cs typeface="Calibri" panose="020F0502020204030204" pitchFamily="34" charset="0"/>
              </a:rPr>
              <a:t>. </a:t>
            </a:r>
            <a:endParaRPr lang="es-A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4199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15910" y="824248"/>
            <a:ext cx="11977351" cy="830997"/>
          </a:xfrm>
          <a:prstGeom prst="rect">
            <a:avLst/>
          </a:prstGeom>
        </p:spPr>
        <p:txBody>
          <a:bodyPr wrap="square">
            <a:spAutoFit/>
          </a:bodyPr>
          <a:lstStyle/>
          <a:p>
            <a:pPr algn="ctr"/>
            <a:r>
              <a:rPr lang="es-AR" sz="4800" b="1" dirty="0">
                <a:solidFill>
                  <a:srgbClr val="0079B4"/>
                </a:solidFill>
                <a:latin typeface="Calibri" panose="020F0502020204030204" pitchFamily="34" charset="0"/>
                <a:cs typeface="Calibri" panose="020F0502020204030204" pitchFamily="34" charset="0"/>
              </a:rPr>
              <a:t>Trabajo de Campo</a:t>
            </a:r>
            <a:endParaRPr lang="es-AR" sz="4800" dirty="0">
              <a:solidFill>
                <a:srgbClr val="0079B4"/>
              </a:solidFill>
              <a:latin typeface="Calibri" panose="020F0502020204030204" pitchFamily="34" charset="0"/>
              <a:cs typeface="Calibri" panose="020F0502020204030204" pitchFamily="34" charset="0"/>
            </a:endParaRPr>
          </a:p>
        </p:txBody>
      </p:sp>
      <p:sp>
        <p:nvSpPr>
          <p:cNvPr id="3" name="Rectángulo 2"/>
          <p:cNvSpPr/>
          <p:nvPr/>
        </p:nvSpPr>
        <p:spPr>
          <a:xfrm>
            <a:off x="809897" y="1906073"/>
            <a:ext cx="9548949" cy="3046988"/>
          </a:xfrm>
          <a:prstGeom prst="rect">
            <a:avLst/>
          </a:prstGeom>
        </p:spPr>
        <p:txBody>
          <a:bodyPr wrap="square">
            <a:spAutoFit/>
          </a:bodyPr>
          <a:lstStyle/>
          <a:p>
            <a:r>
              <a:rPr lang="es-AR" sz="2400" dirty="0">
                <a:latin typeface="Calibri" panose="020F0502020204030204" pitchFamily="34" charset="0"/>
                <a:cs typeface="Calibri" panose="020F0502020204030204" pitchFamily="34" charset="0"/>
              </a:rPr>
              <a:t>Para viajes de corta distancia en micro, subte o tren (región metropolitana), no es necesario adjuntar comprobantes (boleto de colectivo o tren), sino que deben consignarse los gastos de pasajes cronológicamente en la </a:t>
            </a:r>
            <a:r>
              <a:rPr lang="es-AR" sz="2400" b="1" u="sng" dirty="0">
                <a:solidFill>
                  <a:srgbClr val="1313CF"/>
                </a:solidFill>
                <a:latin typeface="Calibri" panose="020F0502020204030204" pitchFamily="34" charset="0"/>
                <a:cs typeface="Calibri" panose="020F0502020204030204" pitchFamily="34" charset="0"/>
              </a:rPr>
              <a:t>planilla de movilidad</a:t>
            </a:r>
            <a:r>
              <a:rPr lang="es-AR" sz="2400" dirty="0">
                <a:latin typeface="Calibri" panose="020F0502020204030204" pitchFamily="34" charset="0"/>
                <a:cs typeface="Calibri" panose="020F0502020204030204" pitchFamily="34" charset="0"/>
              </a:rPr>
              <a:t>, indicando origen y destino firmada en cada caso por el viajante y al pie de la planilla por el Director del Proyecto. </a:t>
            </a:r>
          </a:p>
          <a:p>
            <a:endParaRPr lang="es-AR" sz="2400" dirty="0">
              <a:latin typeface="Calibri" panose="020F0502020204030204" pitchFamily="34" charset="0"/>
              <a:cs typeface="Calibri" panose="020F0502020204030204" pitchFamily="34" charset="0"/>
            </a:endParaRPr>
          </a:p>
          <a:p>
            <a:r>
              <a:rPr lang="es-AR" sz="2400" dirty="0">
                <a:latin typeface="Calibri" panose="020F0502020204030204" pitchFamily="34" charset="0"/>
                <a:cs typeface="Calibri" panose="020F0502020204030204" pitchFamily="34" charset="0"/>
              </a:rPr>
              <a:t>Recuerde que dicha planilla no es para consignar gastos de traslados diarios hacia su Unidad Académica. </a:t>
            </a:r>
          </a:p>
        </p:txBody>
      </p:sp>
    </p:spTree>
    <p:extLst>
      <p:ext uri="{BB962C8B-B14F-4D97-AF65-F5344CB8AC3E}">
        <p14:creationId xmlns:p14="http://schemas.microsoft.com/office/powerpoint/2010/main" val="1789482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128788" y="875764"/>
            <a:ext cx="11822805" cy="830997"/>
          </a:xfrm>
          <a:prstGeom prst="rect">
            <a:avLst/>
          </a:prstGeom>
        </p:spPr>
        <p:txBody>
          <a:bodyPr wrap="square">
            <a:spAutoFit/>
          </a:bodyPr>
          <a:lstStyle/>
          <a:p>
            <a:pPr algn="ctr"/>
            <a:r>
              <a:rPr lang="es-AR" sz="4800" b="1" dirty="0">
                <a:solidFill>
                  <a:srgbClr val="0079B4"/>
                </a:solidFill>
                <a:latin typeface="Calibri" panose="020F0502020204030204" pitchFamily="34" charset="0"/>
                <a:cs typeface="Calibri" panose="020F0502020204030204" pitchFamily="34" charset="0"/>
              </a:rPr>
              <a:t>Trabajo de Campo</a:t>
            </a:r>
            <a:endParaRPr lang="es-AR" sz="4800" dirty="0">
              <a:solidFill>
                <a:srgbClr val="0079B4"/>
              </a:solidFill>
              <a:latin typeface="Calibri" panose="020F0502020204030204" pitchFamily="34" charset="0"/>
              <a:cs typeface="Calibri" panose="020F0502020204030204" pitchFamily="34" charset="0"/>
            </a:endParaRPr>
          </a:p>
        </p:txBody>
      </p:sp>
      <p:sp>
        <p:nvSpPr>
          <p:cNvPr id="4" name="Rectángulo 3"/>
          <p:cNvSpPr/>
          <p:nvPr/>
        </p:nvSpPr>
        <p:spPr>
          <a:xfrm>
            <a:off x="666206" y="1918952"/>
            <a:ext cx="9444445" cy="1846659"/>
          </a:xfrm>
          <a:prstGeom prst="rect">
            <a:avLst/>
          </a:prstGeom>
        </p:spPr>
        <p:txBody>
          <a:bodyPr wrap="square">
            <a:spAutoFit/>
          </a:bodyPr>
          <a:lstStyle/>
          <a:p>
            <a:endParaRPr lang="es-AR" b="1" dirty="0">
              <a:latin typeface="Corbel" panose="020B0503020204020204" pitchFamily="34" charset="0"/>
            </a:endParaRPr>
          </a:p>
          <a:p>
            <a:r>
              <a:rPr lang="es-AR" sz="2400" b="1" dirty="0">
                <a:latin typeface="Calibri" panose="020F0502020204030204" pitchFamily="34" charset="0"/>
                <a:cs typeface="Calibri" panose="020F0502020204030204" pitchFamily="34" charset="0"/>
              </a:rPr>
              <a:t>Taxis y </a:t>
            </a:r>
            <a:r>
              <a:rPr lang="es-AR" sz="2400" b="1" dirty="0" err="1">
                <a:latin typeface="Calibri" panose="020F0502020204030204" pitchFamily="34" charset="0"/>
                <a:cs typeface="Calibri" panose="020F0502020204030204" pitchFamily="34" charset="0"/>
              </a:rPr>
              <a:t>Remises</a:t>
            </a:r>
            <a:r>
              <a:rPr lang="es-AR" sz="2400" dirty="0">
                <a:latin typeface="Calibri" panose="020F0502020204030204" pitchFamily="34" charset="0"/>
                <a:cs typeface="Calibri" panose="020F0502020204030204" pitchFamily="34" charset="0"/>
              </a:rPr>
              <a:t>: dichos gastos no podrán superar los 8 viajes mensuales que serán circunstanciales y deberán justificarse en función del objeto de investigación del proyecto. Para la rendición se aceptarán </a:t>
            </a:r>
            <a:r>
              <a:rPr lang="es-AR" sz="2400" u="sng" dirty="0">
                <a:latin typeface="Calibri" panose="020F0502020204030204" pitchFamily="34" charset="0"/>
                <a:cs typeface="Calibri" panose="020F0502020204030204" pitchFamily="34" charset="0"/>
              </a:rPr>
              <a:t>sólo</a:t>
            </a:r>
            <a:r>
              <a:rPr lang="es-AR" sz="2400" dirty="0">
                <a:latin typeface="Calibri" panose="020F0502020204030204" pitchFamily="34" charset="0"/>
                <a:cs typeface="Calibri" panose="020F0502020204030204" pitchFamily="34" charset="0"/>
              </a:rPr>
              <a:t> tickets fiscales y/ o facturas debidamente </a:t>
            </a:r>
            <a:r>
              <a:rPr lang="es-AR" sz="2400" dirty="0" smtClean="0">
                <a:latin typeface="Calibri" panose="020F0502020204030204" pitchFamily="34" charset="0"/>
                <a:cs typeface="Calibri" panose="020F0502020204030204" pitchFamily="34" charset="0"/>
              </a:rPr>
              <a:t>conformadas.</a:t>
            </a:r>
            <a:endParaRPr lang="es-A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907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115910" y="811369"/>
            <a:ext cx="11925835" cy="830997"/>
          </a:xfrm>
          <a:prstGeom prst="rect">
            <a:avLst/>
          </a:prstGeom>
        </p:spPr>
        <p:txBody>
          <a:bodyPr wrap="square">
            <a:spAutoFit/>
          </a:bodyPr>
          <a:lstStyle/>
          <a:p>
            <a:pPr algn="ctr"/>
            <a:r>
              <a:rPr lang="es-AR" sz="4800" b="1" dirty="0">
                <a:solidFill>
                  <a:srgbClr val="0079B4"/>
                </a:solidFill>
                <a:latin typeface="Calibri" panose="020F0502020204030204" pitchFamily="34" charset="0"/>
                <a:cs typeface="Calibri" panose="020F0502020204030204" pitchFamily="34" charset="0"/>
              </a:rPr>
              <a:t>Trabajo de Campo</a:t>
            </a:r>
            <a:endParaRPr lang="es-AR" sz="4800" dirty="0">
              <a:solidFill>
                <a:srgbClr val="0079B4"/>
              </a:solidFill>
              <a:latin typeface="Calibri" panose="020F0502020204030204" pitchFamily="34" charset="0"/>
              <a:cs typeface="Calibri" panose="020F0502020204030204" pitchFamily="34" charset="0"/>
            </a:endParaRPr>
          </a:p>
        </p:txBody>
      </p:sp>
      <p:sp>
        <p:nvSpPr>
          <p:cNvPr id="4" name="Rectángulo 3"/>
          <p:cNvSpPr/>
          <p:nvPr/>
        </p:nvSpPr>
        <p:spPr>
          <a:xfrm>
            <a:off x="222070" y="1893193"/>
            <a:ext cx="11547564" cy="3108543"/>
          </a:xfrm>
          <a:prstGeom prst="rect">
            <a:avLst/>
          </a:prstGeom>
        </p:spPr>
        <p:txBody>
          <a:bodyPr wrap="square">
            <a:spAutoFit/>
          </a:bodyPr>
          <a:lstStyle/>
          <a:p>
            <a:r>
              <a:rPr lang="es-AR" sz="2400" b="1" u="sng" dirty="0">
                <a:latin typeface="Calibri" panose="020F0502020204030204" pitchFamily="34" charset="0"/>
                <a:cs typeface="Calibri" panose="020F0502020204030204" pitchFamily="34" charset="0"/>
              </a:rPr>
              <a:t>Concepto “</a:t>
            </a:r>
            <a:r>
              <a:rPr lang="es-AR" sz="2400" b="1" u="sng" dirty="0" smtClean="0">
                <a:latin typeface="Calibri" panose="020F0502020204030204" pitchFamily="34" charset="0"/>
                <a:cs typeface="Calibri" panose="020F0502020204030204" pitchFamily="34" charset="0"/>
              </a:rPr>
              <a:t>VIÁTICO”:</a:t>
            </a:r>
          </a:p>
          <a:p>
            <a:r>
              <a:rPr lang="es-AR" sz="2400" b="1" dirty="0" smtClean="0">
                <a:latin typeface="Calibri" panose="020F0502020204030204" pitchFamily="34" charset="0"/>
                <a:cs typeface="Calibri" panose="020F0502020204030204" pitchFamily="34" charset="0"/>
              </a:rPr>
              <a:t> </a:t>
            </a:r>
            <a:r>
              <a:rPr lang="es-AR" sz="2400" dirty="0">
                <a:latin typeface="Calibri" panose="020F0502020204030204" pitchFamily="34" charset="0"/>
                <a:cs typeface="Calibri" panose="020F0502020204030204" pitchFamily="34" charset="0"/>
              </a:rPr>
              <a:t>Es una asignación fija diaria que se concede a los integrantes del proyecto de investigación o invitados previamente autorizados (con exclusión de los pasajes) para atender todos los gastos personales que le ocasione el cumplimiento de las tareas propias del proyecto cuando realicen trabajos de campo  </a:t>
            </a:r>
            <a:r>
              <a:rPr lang="es-AR" sz="2400" b="1" dirty="0">
                <a:latin typeface="Calibri" panose="020F0502020204030204" pitchFamily="34" charset="0"/>
                <a:cs typeface="Calibri" panose="020F0502020204030204" pitchFamily="34" charset="0"/>
              </a:rPr>
              <a:t>dentro del país</a:t>
            </a:r>
            <a:r>
              <a:rPr lang="es-AR" sz="2400" dirty="0">
                <a:latin typeface="Calibri" panose="020F0502020204030204" pitchFamily="34" charset="0"/>
                <a:cs typeface="Calibri" panose="020F0502020204030204" pitchFamily="34" charset="0"/>
              </a:rPr>
              <a:t>, </a:t>
            </a:r>
            <a:r>
              <a:rPr lang="es-AR" sz="2400" b="1" u="sng" dirty="0">
                <a:solidFill>
                  <a:schemeClr val="tx2"/>
                </a:solidFill>
                <a:latin typeface="Calibri" panose="020F0502020204030204" pitchFamily="34" charset="0"/>
                <a:cs typeface="Calibri" panose="020F0502020204030204" pitchFamily="34" charset="0"/>
              </a:rPr>
              <a:t>a lugares alejados a más de 50 </a:t>
            </a:r>
            <a:r>
              <a:rPr lang="es-AR" sz="2400" b="1" u="sng" dirty="0" err="1">
                <a:solidFill>
                  <a:schemeClr val="tx2"/>
                </a:solidFill>
                <a:latin typeface="Calibri" panose="020F0502020204030204" pitchFamily="34" charset="0"/>
                <a:cs typeface="Calibri" panose="020F0502020204030204" pitchFamily="34" charset="0"/>
              </a:rPr>
              <a:t>Kms</a:t>
            </a:r>
            <a:r>
              <a:rPr lang="es-AR" sz="2400" b="1" u="sng" dirty="0">
                <a:solidFill>
                  <a:schemeClr val="tx2"/>
                </a:solidFill>
                <a:latin typeface="Calibri" panose="020F0502020204030204" pitchFamily="34" charset="0"/>
                <a:cs typeface="Calibri" panose="020F0502020204030204" pitchFamily="34" charset="0"/>
              </a:rPr>
              <a:t>. de la Unidad Académica sede del proyecto</a:t>
            </a:r>
            <a:r>
              <a:rPr lang="es-AR" sz="2400" dirty="0">
                <a:latin typeface="Calibri" panose="020F0502020204030204" pitchFamily="34" charset="0"/>
                <a:cs typeface="Calibri" panose="020F0502020204030204" pitchFamily="34" charset="0"/>
              </a:rPr>
              <a:t>. Los viáticos diarios se liquidarán según escala vigente (</a:t>
            </a:r>
            <a:r>
              <a:rPr lang="es-AR" sz="2400" dirty="0" smtClean="0">
                <a:latin typeface="Calibri" panose="020F0502020204030204" pitchFamily="34" charset="0"/>
                <a:cs typeface="Calibri" panose="020F0502020204030204" pitchFamily="34" charset="0"/>
              </a:rPr>
              <a:t>Ver en </a:t>
            </a:r>
            <a:r>
              <a:rPr lang="es-AR" sz="2400" dirty="0">
                <a:latin typeface="Calibri" panose="020F0502020204030204" pitchFamily="34" charset="0"/>
                <a:cs typeface="Calibri" panose="020F0502020204030204" pitchFamily="34" charset="0"/>
              </a:rPr>
              <a:t>Instructivo).</a:t>
            </a:r>
          </a:p>
          <a:p>
            <a:endParaRPr lang="es-A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3972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0" y="850006"/>
            <a:ext cx="11964472" cy="830997"/>
          </a:xfrm>
          <a:prstGeom prst="rect">
            <a:avLst/>
          </a:prstGeom>
        </p:spPr>
        <p:txBody>
          <a:bodyPr wrap="square">
            <a:spAutoFit/>
          </a:bodyPr>
          <a:lstStyle/>
          <a:p>
            <a:pPr algn="ctr"/>
            <a:r>
              <a:rPr lang="es-AR" sz="4800" b="1" dirty="0">
                <a:solidFill>
                  <a:srgbClr val="0079B4"/>
                </a:solidFill>
                <a:latin typeface="Calibri" panose="020F0502020204030204" pitchFamily="34" charset="0"/>
                <a:cs typeface="Calibri" panose="020F0502020204030204" pitchFamily="34" charset="0"/>
              </a:rPr>
              <a:t>Trabajo de Campo</a:t>
            </a:r>
            <a:endParaRPr lang="es-AR" sz="4800" dirty="0">
              <a:solidFill>
                <a:srgbClr val="0079B4"/>
              </a:solidFill>
              <a:latin typeface="Calibri" panose="020F0502020204030204" pitchFamily="34" charset="0"/>
              <a:cs typeface="Calibri" panose="020F0502020204030204" pitchFamily="34" charset="0"/>
            </a:endParaRPr>
          </a:p>
        </p:txBody>
      </p:sp>
      <p:sp>
        <p:nvSpPr>
          <p:cNvPr id="3" name="Rectángulo 2"/>
          <p:cNvSpPr/>
          <p:nvPr/>
        </p:nvSpPr>
        <p:spPr>
          <a:xfrm>
            <a:off x="326571" y="1867437"/>
            <a:ext cx="10337136" cy="3785652"/>
          </a:xfrm>
          <a:prstGeom prst="rect">
            <a:avLst/>
          </a:prstGeom>
        </p:spPr>
        <p:txBody>
          <a:bodyPr wrap="square">
            <a:spAutoFit/>
          </a:bodyPr>
          <a:lstStyle/>
          <a:p>
            <a:r>
              <a:rPr lang="es-AR" sz="2400" b="1" dirty="0">
                <a:latin typeface="Calibri" panose="020F0502020204030204" pitchFamily="34" charset="0"/>
                <a:cs typeface="Calibri" panose="020F0502020204030204" pitchFamily="34" charset="0"/>
              </a:rPr>
              <a:t>IMPORTANTE: </a:t>
            </a:r>
            <a:r>
              <a:rPr lang="es-AR" sz="2400" dirty="0">
                <a:latin typeface="Calibri" panose="020F0502020204030204" pitchFamily="34" charset="0"/>
                <a:cs typeface="Calibri" panose="020F0502020204030204" pitchFamily="34" charset="0"/>
              </a:rPr>
              <a:t>Tenga en cuenta </a:t>
            </a:r>
            <a:r>
              <a:rPr lang="es-AR" sz="2400" b="1" dirty="0">
                <a:latin typeface="Calibri" panose="020F0502020204030204" pitchFamily="34" charset="0"/>
                <a:cs typeface="Calibri" panose="020F0502020204030204" pitchFamily="34" charset="0"/>
              </a:rPr>
              <a:t>NO </a:t>
            </a:r>
            <a:r>
              <a:rPr lang="es-AR" sz="2400" dirty="0">
                <a:latin typeface="Calibri" panose="020F0502020204030204" pitchFamily="34" charset="0"/>
                <a:cs typeface="Calibri" panose="020F0502020204030204" pitchFamily="34" charset="0"/>
              </a:rPr>
              <a:t>consignar los mismos gastos dos veces en la rendición, si presenta facturas por gastos de comida o alojamiento por un viaje, no podrá solicitar viáticos para cubrir los mismos gastos de ese viaje. </a:t>
            </a:r>
          </a:p>
          <a:p>
            <a:endParaRPr lang="es-AR" sz="2400" dirty="0">
              <a:latin typeface="Calibri" panose="020F0502020204030204" pitchFamily="34" charset="0"/>
              <a:cs typeface="Calibri" panose="020F0502020204030204" pitchFamily="34" charset="0"/>
            </a:endParaRPr>
          </a:p>
          <a:p>
            <a:r>
              <a:rPr lang="es-AR" sz="2400" dirty="0">
                <a:latin typeface="Calibri" panose="020F0502020204030204" pitchFamily="34" charset="0"/>
                <a:cs typeface="Calibri" panose="020F0502020204030204" pitchFamily="34" charset="0"/>
              </a:rPr>
              <a:t>Para poder corroborar la información consignada por el interesado en </a:t>
            </a:r>
            <a:r>
              <a:rPr lang="es-AR" sz="2400" b="1" u="sng" dirty="0">
                <a:solidFill>
                  <a:srgbClr val="1313CF"/>
                </a:solidFill>
                <a:latin typeface="Calibri" panose="020F0502020204030204" pitchFamily="34" charset="0"/>
                <a:cs typeface="Calibri" panose="020F0502020204030204" pitchFamily="34" charset="0"/>
              </a:rPr>
              <a:t>el formulario de liquidación de viáticos</a:t>
            </a:r>
            <a:r>
              <a:rPr lang="es-AR" sz="2400" dirty="0">
                <a:latin typeface="Calibri" panose="020F0502020204030204" pitchFamily="34" charset="0"/>
                <a:cs typeface="Calibri" panose="020F0502020204030204" pitchFamily="34" charset="0"/>
              </a:rPr>
              <a:t> deberán adjuntarse comprobantes que acrediten las fechas de los viajes y/o estadía (Pasajes, o tickets de peaje en el caso de viaje en automóvil, o copia de comprobante de alojamiento donde figure fecha de ingreso y egreso</a:t>
            </a:r>
            <a:r>
              <a:rPr lang="es-AR" sz="2400" dirty="0" smtClean="0">
                <a:latin typeface="Calibri" panose="020F0502020204030204" pitchFamily="34" charset="0"/>
                <a:cs typeface="Calibri" panose="020F0502020204030204" pitchFamily="34" charset="0"/>
              </a:rPr>
              <a:t>).</a:t>
            </a:r>
          </a:p>
          <a:p>
            <a:endParaRPr lang="es-AR" sz="2400" dirty="0">
              <a:latin typeface="Corbel" panose="020B0503020204020204" pitchFamily="34" charset="0"/>
            </a:endParaRPr>
          </a:p>
        </p:txBody>
      </p:sp>
    </p:spTree>
    <p:extLst>
      <p:ext uri="{BB962C8B-B14F-4D97-AF65-F5344CB8AC3E}">
        <p14:creationId xmlns:p14="http://schemas.microsoft.com/office/powerpoint/2010/main" val="1823478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15910" y="888642"/>
            <a:ext cx="11977352" cy="769441"/>
          </a:xfrm>
          <a:prstGeom prst="rect">
            <a:avLst/>
          </a:prstGeom>
        </p:spPr>
        <p:txBody>
          <a:bodyPr wrap="square">
            <a:spAutoFit/>
          </a:bodyPr>
          <a:lstStyle/>
          <a:p>
            <a:pPr algn="ctr"/>
            <a:r>
              <a:rPr lang="es-AR" sz="4000" b="1" dirty="0">
                <a:solidFill>
                  <a:srgbClr val="0079B4"/>
                </a:solidFill>
                <a:latin typeface="Calibri" panose="020F0502020204030204" pitchFamily="34" charset="0"/>
                <a:cs typeface="Calibri" panose="020F0502020204030204" pitchFamily="34" charset="0"/>
              </a:rPr>
              <a:t>Difusión y/o protección de resultados de investigación</a:t>
            </a:r>
            <a:r>
              <a:rPr lang="es-AR" sz="4400" b="1" dirty="0">
                <a:solidFill>
                  <a:srgbClr val="0079B4"/>
                </a:solidFill>
                <a:latin typeface="Calibri" panose="020F0502020204030204" pitchFamily="34" charset="0"/>
                <a:cs typeface="Calibri" panose="020F0502020204030204" pitchFamily="34" charset="0"/>
              </a:rPr>
              <a:t>.</a:t>
            </a:r>
          </a:p>
        </p:txBody>
      </p:sp>
      <p:sp>
        <p:nvSpPr>
          <p:cNvPr id="3" name="Rectángulo 2"/>
          <p:cNvSpPr/>
          <p:nvPr/>
        </p:nvSpPr>
        <p:spPr>
          <a:xfrm>
            <a:off x="824248" y="2305318"/>
            <a:ext cx="10457645" cy="3785652"/>
          </a:xfrm>
          <a:prstGeom prst="rect">
            <a:avLst/>
          </a:prstGeom>
        </p:spPr>
        <p:txBody>
          <a:bodyPr wrap="square">
            <a:spAutoFit/>
          </a:bodyPr>
          <a:lstStyle/>
          <a:p>
            <a:pPr marL="342900" indent="-342900">
              <a:buFont typeface="Wingdings" panose="05000000000000000000" pitchFamily="2" charset="2"/>
              <a:buChar char="ü"/>
            </a:pPr>
            <a:r>
              <a:rPr lang="es-AR" sz="2000" dirty="0">
                <a:latin typeface="Calibri" panose="020F0502020204030204" pitchFamily="34" charset="0"/>
                <a:ea typeface="Calibri" panose="020F0502020204030204" pitchFamily="34" charset="0"/>
                <a:cs typeface="Times New Roman" panose="02020603050405020304" pitchFamily="18" charset="0"/>
              </a:rPr>
              <a:t>Destinado a cubrir los gastos de publicación de artículos y/o la difusión de resultados del proyecto, edición de libros, confección de material en distintos soportes y para distintos medios, etc. </a:t>
            </a:r>
            <a:endParaRPr lang="es-AR" sz="20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s-AR" sz="2000" dirty="0" smtClean="0">
                <a:latin typeface="Calibri" panose="020F0502020204030204" pitchFamily="34" charset="0"/>
                <a:cs typeface="Calibri" panose="020F0502020204030204" pitchFamily="34" charset="0"/>
              </a:rPr>
              <a:t>Destinado </a:t>
            </a:r>
            <a:r>
              <a:rPr lang="es-AR" sz="2000" dirty="0">
                <a:latin typeface="Calibri" panose="020F0502020204030204" pitchFamily="34" charset="0"/>
                <a:cs typeface="Calibri" panose="020F0502020204030204" pitchFamily="34" charset="0"/>
              </a:rPr>
              <a:t>a cubrir los gastos </a:t>
            </a:r>
            <a:r>
              <a:rPr lang="es-AR" sz="2000" dirty="0" smtClean="0">
                <a:latin typeface="Calibri" panose="020F0502020204030204" pitchFamily="34" charset="0"/>
                <a:cs typeface="Calibri" panose="020F0502020204030204" pitchFamily="34" charset="0"/>
              </a:rPr>
              <a:t>de tasa de registro, examen de fondo y anualidades (INPI o DNDA).</a:t>
            </a:r>
          </a:p>
          <a:p>
            <a:pPr marL="342900" indent="-342900">
              <a:buFont typeface="Wingdings" panose="05000000000000000000" pitchFamily="2" charset="2"/>
              <a:buChar char="ü"/>
            </a:pPr>
            <a:endParaRPr lang="es-AR" sz="2000"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s-AR" sz="2000" dirty="0" smtClean="0">
                <a:latin typeface="Calibri" panose="020F0502020204030204" pitchFamily="34" charset="0"/>
                <a:cs typeface="Calibri" panose="020F0502020204030204" pitchFamily="34" charset="0"/>
              </a:rPr>
              <a:t>El pago de honorario de escribano público (cesión de derechos de becarios, alumnos, graduados, etc.).</a:t>
            </a:r>
          </a:p>
          <a:p>
            <a:pPr marL="342900" indent="-342900">
              <a:buFont typeface="Wingdings" panose="05000000000000000000" pitchFamily="2" charset="2"/>
              <a:buChar char="ü"/>
            </a:pPr>
            <a:endParaRPr lang="es-AR" sz="2000"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s-AR" sz="2000" dirty="0" smtClean="0">
                <a:latin typeface="Calibri" panose="020F0502020204030204" pitchFamily="34" charset="0"/>
                <a:cs typeface="Calibri" panose="020F0502020204030204" pitchFamily="34" charset="0"/>
              </a:rPr>
              <a:t>Los gastos que demanden los servicios de traducción pública así como la correspondiente certificación por el Colegio Público de Traductores de formularios, solicitudes y/o poderes emitidos por instituciones relacionadas o cotitulares de la propiedad </a:t>
            </a:r>
            <a:r>
              <a:rPr lang="es-AR" sz="2000" dirty="0">
                <a:latin typeface="Calibri" panose="020F0502020204030204" pitchFamily="34" charset="0"/>
                <a:cs typeface="Calibri" panose="020F0502020204030204" pitchFamily="34" charset="0"/>
              </a:rPr>
              <a:t>i</a:t>
            </a:r>
            <a:r>
              <a:rPr lang="es-AR" sz="2000" dirty="0" smtClean="0">
                <a:latin typeface="Calibri" panose="020F0502020204030204" pitchFamily="34" charset="0"/>
                <a:cs typeface="Calibri" panose="020F0502020204030204" pitchFamily="34" charset="0"/>
              </a:rPr>
              <a:t>ntelectual de los resultados alcanzados por el equipo de investigación.</a:t>
            </a:r>
            <a:endParaRPr lang="es-AR" sz="2000" dirty="0">
              <a:latin typeface="Corbel" panose="020B0503020204020204" pitchFamily="34" charset="0"/>
            </a:endParaRPr>
          </a:p>
        </p:txBody>
      </p:sp>
    </p:spTree>
    <p:extLst>
      <p:ext uri="{BB962C8B-B14F-4D97-AF65-F5344CB8AC3E}">
        <p14:creationId xmlns:p14="http://schemas.microsoft.com/office/powerpoint/2010/main" val="367041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03030" y="824248"/>
            <a:ext cx="11990231" cy="830997"/>
          </a:xfrm>
          <a:prstGeom prst="rect">
            <a:avLst/>
          </a:prstGeom>
        </p:spPr>
        <p:txBody>
          <a:bodyPr wrap="square">
            <a:spAutoFit/>
          </a:bodyPr>
          <a:lstStyle/>
          <a:p>
            <a:pPr algn="ctr"/>
            <a:r>
              <a:rPr lang="es-AR" sz="4800" b="1" dirty="0" smtClean="0">
                <a:solidFill>
                  <a:srgbClr val="0079B4"/>
                </a:solidFill>
                <a:latin typeface="Calibri" panose="020F0502020204030204" pitchFamily="34" charset="0"/>
                <a:cs typeface="Calibri" panose="020F0502020204030204" pitchFamily="34" charset="0"/>
              </a:rPr>
              <a:t>Bibliografía especializada</a:t>
            </a:r>
            <a:endParaRPr lang="es-AR" sz="4800" dirty="0">
              <a:solidFill>
                <a:srgbClr val="0079B4"/>
              </a:solidFill>
              <a:latin typeface="Calibri" panose="020F0502020204030204" pitchFamily="34" charset="0"/>
              <a:cs typeface="Calibri" panose="020F0502020204030204" pitchFamily="34" charset="0"/>
            </a:endParaRPr>
          </a:p>
        </p:txBody>
      </p:sp>
      <p:sp>
        <p:nvSpPr>
          <p:cNvPr id="4" name="Rectángulo 3"/>
          <p:cNvSpPr/>
          <p:nvPr/>
        </p:nvSpPr>
        <p:spPr>
          <a:xfrm>
            <a:off x="631064" y="2073499"/>
            <a:ext cx="10367493" cy="3816429"/>
          </a:xfrm>
          <a:prstGeom prst="rect">
            <a:avLst/>
          </a:prstGeom>
        </p:spPr>
        <p:txBody>
          <a:bodyPr wrap="square">
            <a:spAutoFit/>
          </a:bodyPr>
          <a:lstStyle/>
          <a:p>
            <a:pPr marL="342900" indent="-342900" algn="just">
              <a:buFont typeface="Wingdings" panose="05000000000000000000" pitchFamily="2" charset="2"/>
              <a:buChar char="ü"/>
            </a:pPr>
            <a:r>
              <a:rPr lang="es-AR" sz="2200" dirty="0"/>
              <a:t>Este rubro está destinado a la adquisición de libros, publicaciones, acceso a publicaciones electrónicas y/o suscripciones a revistas de origen nacional e internacional, que sirvan al desarrollo del Proyecto</a:t>
            </a:r>
            <a:r>
              <a:rPr lang="es-AR" sz="2200" dirty="0" smtClean="0"/>
              <a:t>.</a:t>
            </a:r>
          </a:p>
          <a:p>
            <a:pPr algn="just"/>
            <a:endParaRPr lang="es-AR" sz="2200" dirty="0"/>
          </a:p>
          <a:p>
            <a:pPr marL="342900" indent="-342900" algn="just">
              <a:buFont typeface="Wingdings" panose="05000000000000000000" pitchFamily="2" charset="2"/>
              <a:buChar char="ü"/>
            </a:pPr>
            <a:r>
              <a:rPr lang="es-AR" sz="2200" b="1" u="sng" dirty="0"/>
              <a:t>Toda</a:t>
            </a:r>
            <a:r>
              <a:rPr lang="es-AR" sz="2200" b="1" dirty="0"/>
              <a:t> </a:t>
            </a:r>
            <a:r>
              <a:rPr lang="es-AR" sz="2200" dirty="0"/>
              <a:t>la bibliografía adquirida con fondos del subsidio deberá transferirse a la Unidad Académica correspondiente (biblioteca de la Facultad, de la Cátedra, del Departamento, etc.), mediante una nota con la nómina de libros, firmada y sellada por quien la recibe. En caso que el valor del libro supere $ 300 se deberá dar el alta patrimonial en su Unidad Académica. (Ver modelo de nota de alta patrimonial en planillas de rendiciones de subsidios) la cual se adjuntará en la rendición una vez firmada por el área de patrimonio de la Unidad Académica.</a:t>
            </a:r>
          </a:p>
        </p:txBody>
      </p:sp>
    </p:spTree>
    <p:extLst>
      <p:ext uri="{BB962C8B-B14F-4D97-AF65-F5344CB8AC3E}">
        <p14:creationId xmlns:p14="http://schemas.microsoft.com/office/powerpoint/2010/main" val="76676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ítulo 1"/>
          <p:cNvSpPr>
            <a:spLocks noGrp="1"/>
          </p:cNvSpPr>
          <p:nvPr>
            <p:ph type="title"/>
          </p:nvPr>
        </p:nvSpPr>
        <p:spPr>
          <a:xfrm>
            <a:off x="0" y="3026827"/>
            <a:ext cx="12192000" cy="1417647"/>
          </a:xfrm>
        </p:spPr>
        <p:txBody>
          <a:bodyPr>
            <a:noAutofit/>
          </a:bodyPr>
          <a:lstStyle/>
          <a:p>
            <a:pPr algn="ctr"/>
            <a:r>
              <a:rPr lang="es-AR" sz="7200" b="1" dirty="0" smtClean="0">
                <a:solidFill>
                  <a:srgbClr val="0179B5"/>
                </a:solidFill>
                <a:latin typeface="+mn-lt"/>
              </a:rPr>
              <a:t>Gracias</a:t>
            </a:r>
            <a:endParaRPr lang="es-AR" sz="7200" b="1" dirty="0">
              <a:solidFill>
                <a:srgbClr val="0179B5"/>
              </a:solidFill>
              <a:latin typeface="+mn-lt"/>
            </a:endParaRPr>
          </a:p>
        </p:txBody>
      </p:sp>
      <p:sp>
        <p:nvSpPr>
          <p:cNvPr id="2" name="Rectángulo 1"/>
          <p:cNvSpPr/>
          <p:nvPr/>
        </p:nvSpPr>
        <p:spPr>
          <a:xfrm>
            <a:off x="4939049" y="2200092"/>
            <a:ext cx="2313903" cy="590931"/>
          </a:xfrm>
          <a:prstGeom prst="rect">
            <a:avLst/>
          </a:prstGeom>
        </p:spPr>
        <p:txBody>
          <a:bodyPr wrap="none">
            <a:spAutoFit/>
          </a:bodyPr>
          <a:lstStyle/>
          <a:p>
            <a:pPr algn="ctr">
              <a:lnSpc>
                <a:spcPct val="90000"/>
              </a:lnSpc>
              <a:spcBef>
                <a:spcPct val="0"/>
              </a:spcBef>
            </a:pPr>
            <a:r>
              <a:rPr lang="es-ES" sz="3600" b="1" dirty="0">
                <a:solidFill>
                  <a:srgbClr val="0179B5"/>
                </a:solidFill>
              </a:rPr>
              <a:t>Preguntas?</a:t>
            </a:r>
          </a:p>
        </p:txBody>
      </p:sp>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728" y="5349469"/>
            <a:ext cx="3229344" cy="1006678"/>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3940" y="5349469"/>
            <a:ext cx="2924816" cy="1175554"/>
          </a:xfrm>
          <a:prstGeom prst="rect">
            <a:avLst/>
          </a:prstGeom>
        </p:spPr>
      </p:pic>
    </p:spTree>
    <p:extLst>
      <p:ext uri="{BB962C8B-B14F-4D97-AF65-F5344CB8AC3E}">
        <p14:creationId xmlns:p14="http://schemas.microsoft.com/office/powerpoint/2010/main" val="1762979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0" y="811369"/>
            <a:ext cx="12192000" cy="830997"/>
          </a:xfrm>
          <a:prstGeom prst="rect">
            <a:avLst/>
          </a:prstGeom>
        </p:spPr>
        <p:txBody>
          <a:bodyPr wrap="square">
            <a:spAutoFit/>
          </a:bodyPr>
          <a:lstStyle/>
          <a:p>
            <a:pPr algn="ctr"/>
            <a:r>
              <a:rPr lang="es-AR" sz="4800" b="1" dirty="0">
                <a:solidFill>
                  <a:srgbClr val="0079B4"/>
                </a:solidFill>
                <a:latin typeface="Calibri" panose="020F0502020204030204" pitchFamily="34" charset="0"/>
                <a:cs typeface="Calibri" panose="020F0502020204030204" pitchFamily="34" charset="0"/>
              </a:rPr>
              <a:t>Rubros</a:t>
            </a:r>
            <a:endParaRPr lang="es-AR" sz="4800" dirty="0">
              <a:solidFill>
                <a:srgbClr val="0079B4"/>
              </a:solidFill>
              <a:latin typeface="Calibri" panose="020F0502020204030204" pitchFamily="34" charset="0"/>
              <a:cs typeface="Calibri" panose="020F0502020204030204" pitchFamily="34" charset="0"/>
            </a:endParaRPr>
          </a:p>
        </p:txBody>
      </p:sp>
      <p:sp>
        <p:nvSpPr>
          <p:cNvPr id="5" name="Rectángulo 4"/>
          <p:cNvSpPr/>
          <p:nvPr/>
        </p:nvSpPr>
        <p:spPr>
          <a:xfrm>
            <a:off x="1724297" y="1880315"/>
            <a:ext cx="7419703" cy="4832092"/>
          </a:xfrm>
          <a:prstGeom prst="rect">
            <a:avLst/>
          </a:prstGeom>
        </p:spPr>
        <p:txBody>
          <a:bodyPr wrap="square">
            <a:spAutoFit/>
          </a:bodyPr>
          <a:lstStyle/>
          <a:p>
            <a:pPr marL="571500" indent="-571500">
              <a:buFont typeface="Wingdings" panose="05000000000000000000" pitchFamily="2" charset="2"/>
              <a:buChar char="ü"/>
            </a:pPr>
            <a:r>
              <a:rPr lang="es-AR" sz="2200" dirty="0" smtClean="0">
                <a:latin typeface="Calibri" panose="020F0502020204030204" pitchFamily="34" charset="0"/>
                <a:cs typeface="Calibri" panose="020F0502020204030204" pitchFamily="34" charset="0"/>
              </a:rPr>
              <a:t>Equipamiento.</a:t>
            </a:r>
          </a:p>
          <a:p>
            <a:endParaRPr lang="es-AR" sz="2200" dirty="0" smtClean="0">
              <a:latin typeface="Calibri" panose="020F0502020204030204" pitchFamily="34" charset="0"/>
              <a:cs typeface="Calibri" panose="020F0502020204030204" pitchFamily="34" charset="0"/>
            </a:endParaRPr>
          </a:p>
          <a:p>
            <a:pPr marL="571500" indent="-571500">
              <a:buFont typeface="Wingdings" panose="05000000000000000000" pitchFamily="2" charset="2"/>
              <a:buChar char="ü"/>
            </a:pPr>
            <a:r>
              <a:rPr lang="es-AR" sz="2200" dirty="0" smtClean="0">
                <a:latin typeface="Calibri" panose="020F0502020204030204" pitchFamily="34" charset="0"/>
                <a:cs typeface="Calibri" panose="020F0502020204030204" pitchFamily="34" charset="0"/>
              </a:rPr>
              <a:t>Bienes de consumo.</a:t>
            </a:r>
          </a:p>
          <a:p>
            <a:pPr marL="571500" indent="-571500">
              <a:buFont typeface="Wingdings" panose="05000000000000000000" pitchFamily="2" charset="2"/>
              <a:buChar char="ü"/>
            </a:pPr>
            <a:endParaRPr lang="es-AR" sz="2200" dirty="0">
              <a:latin typeface="Calibri" panose="020F0502020204030204" pitchFamily="34" charset="0"/>
              <a:cs typeface="Calibri" panose="020F0502020204030204" pitchFamily="34" charset="0"/>
            </a:endParaRPr>
          </a:p>
          <a:p>
            <a:pPr marL="571500" indent="-571500">
              <a:buFont typeface="Wingdings" panose="05000000000000000000" pitchFamily="2" charset="2"/>
              <a:buChar char="ü"/>
            </a:pPr>
            <a:r>
              <a:rPr lang="es-AR" sz="2200" dirty="0" smtClean="0">
                <a:latin typeface="Calibri" panose="020F0502020204030204" pitchFamily="34" charset="0"/>
                <a:cs typeface="Calibri" panose="020F0502020204030204" pitchFamily="34" charset="0"/>
              </a:rPr>
              <a:t>Servicios de terceros técnicos especializados</a:t>
            </a:r>
          </a:p>
          <a:p>
            <a:pPr marL="571500" indent="-571500">
              <a:buFont typeface="Wingdings" panose="05000000000000000000" pitchFamily="2" charset="2"/>
              <a:buChar char="ü"/>
            </a:pPr>
            <a:endParaRPr lang="es-AR" sz="2200" dirty="0">
              <a:latin typeface="Calibri" panose="020F0502020204030204" pitchFamily="34" charset="0"/>
              <a:cs typeface="Calibri" panose="020F0502020204030204" pitchFamily="34" charset="0"/>
            </a:endParaRPr>
          </a:p>
          <a:p>
            <a:pPr marL="571500" indent="-571500">
              <a:buFont typeface="Wingdings" panose="05000000000000000000" pitchFamily="2" charset="2"/>
              <a:buChar char="ü"/>
            </a:pPr>
            <a:r>
              <a:rPr lang="es-AR" sz="2200" dirty="0" smtClean="0">
                <a:latin typeface="Calibri" panose="020F0502020204030204" pitchFamily="34" charset="0"/>
                <a:cs typeface="Calibri" panose="020F0502020204030204" pitchFamily="34" charset="0"/>
              </a:rPr>
              <a:t>Licencias.</a:t>
            </a:r>
          </a:p>
          <a:p>
            <a:pPr marL="571500" indent="-571500">
              <a:buFont typeface="Wingdings" panose="05000000000000000000" pitchFamily="2" charset="2"/>
              <a:buChar char="ü"/>
            </a:pPr>
            <a:endParaRPr lang="es-AR" sz="2200" dirty="0">
              <a:latin typeface="Calibri" panose="020F0502020204030204" pitchFamily="34" charset="0"/>
              <a:cs typeface="Calibri" panose="020F0502020204030204" pitchFamily="34" charset="0"/>
            </a:endParaRPr>
          </a:p>
          <a:p>
            <a:pPr marL="571500" indent="-571500">
              <a:buFont typeface="Wingdings" panose="05000000000000000000" pitchFamily="2" charset="2"/>
              <a:buChar char="ü"/>
            </a:pPr>
            <a:r>
              <a:rPr lang="es-AR" sz="2200" dirty="0" smtClean="0">
                <a:latin typeface="Calibri" panose="020F0502020204030204" pitchFamily="34" charset="0"/>
                <a:cs typeface="Calibri" panose="020F0502020204030204" pitchFamily="34" charset="0"/>
              </a:rPr>
              <a:t>Trabajo </a:t>
            </a:r>
            <a:r>
              <a:rPr lang="es-AR" sz="2200" dirty="0">
                <a:latin typeface="Calibri" panose="020F0502020204030204" pitchFamily="34" charset="0"/>
                <a:cs typeface="Calibri" panose="020F0502020204030204" pitchFamily="34" charset="0"/>
              </a:rPr>
              <a:t>de Campo</a:t>
            </a:r>
            <a:r>
              <a:rPr lang="es-AR" sz="2200" dirty="0" smtClean="0">
                <a:latin typeface="Calibri" panose="020F0502020204030204" pitchFamily="34" charset="0"/>
                <a:cs typeface="Calibri" panose="020F0502020204030204" pitchFamily="34" charset="0"/>
              </a:rPr>
              <a:t>.</a:t>
            </a:r>
          </a:p>
          <a:p>
            <a:pPr marL="571500" indent="-571500">
              <a:buFont typeface="Wingdings" panose="05000000000000000000" pitchFamily="2" charset="2"/>
              <a:buChar char="ü"/>
            </a:pPr>
            <a:endParaRPr lang="es-AR" sz="2200" b="1" dirty="0">
              <a:latin typeface="Calibri" panose="020F0502020204030204" pitchFamily="34" charset="0"/>
              <a:cs typeface="Calibri" panose="020F0502020204030204" pitchFamily="34" charset="0"/>
            </a:endParaRPr>
          </a:p>
          <a:p>
            <a:pPr marL="571500" indent="-571500">
              <a:buFont typeface="Wingdings" panose="05000000000000000000" pitchFamily="2" charset="2"/>
              <a:buChar char="ü"/>
            </a:pPr>
            <a:r>
              <a:rPr lang="es-AR" sz="2200" dirty="0"/>
              <a:t>Difusión y/o protección de resultados de </a:t>
            </a:r>
            <a:r>
              <a:rPr lang="es-AR" sz="2200" dirty="0" smtClean="0"/>
              <a:t>investigación.</a:t>
            </a:r>
            <a:endParaRPr lang="es-AR" sz="2200" dirty="0">
              <a:latin typeface="Calibri" panose="020F0502020204030204" pitchFamily="34" charset="0"/>
              <a:cs typeface="Calibri" panose="020F0502020204030204" pitchFamily="34" charset="0"/>
            </a:endParaRPr>
          </a:p>
          <a:p>
            <a:endParaRPr lang="es-AR" sz="2200" dirty="0">
              <a:latin typeface="Calibri" panose="020F0502020204030204" pitchFamily="34" charset="0"/>
              <a:cs typeface="Calibri" panose="020F0502020204030204" pitchFamily="34" charset="0"/>
            </a:endParaRPr>
          </a:p>
          <a:p>
            <a:pPr marL="571500" indent="-571500">
              <a:buFont typeface="Wingdings" panose="05000000000000000000" pitchFamily="2" charset="2"/>
              <a:buChar char="ü"/>
            </a:pPr>
            <a:r>
              <a:rPr lang="es-AR" sz="2200" dirty="0" smtClean="0">
                <a:latin typeface="Calibri" panose="020F0502020204030204" pitchFamily="34" charset="0"/>
                <a:cs typeface="Calibri" panose="020F0502020204030204" pitchFamily="34" charset="0"/>
              </a:rPr>
              <a:t>Bibliografía especializada.</a:t>
            </a:r>
          </a:p>
          <a:p>
            <a:endParaRPr lang="es-AR"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8311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15910" y="785611"/>
            <a:ext cx="11977352" cy="830997"/>
          </a:xfrm>
          <a:prstGeom prst="rect">
            <a:avLst/>
          </a:prstGeom>
        </p:spPr>
        <p:txBody>
          <a:bodyPr wrap="square">
            <a:spAutoFit/>
          </a:bodyPr>
          <a:lstStyle/>
          <a:p>
            <a:pPr algn="ctr"/>
            <a:r>
              <a:rPr lang="es-AR" sz="4800" b="1" dirty="0">
                <a:solidFill>
                  <a:srgbClr val="0079B4"/>
                </a:solidFill>
                <a:latin typeface="Calibri" panose="020F0502020204030204" pitchFamily="34" charset="0"/>
                <a:cs typeface="Calibri" panose="020F0502020204030204" pitchFamily="34" charset="0"/>
              </a:rPr>
              <a:t>Equipamiento</a:t>
            </a:r>
            <a:endParaRPr lang="es-AR" sz="4800" dirty="0">
              <a:solidFill>
                <a:srgbClr val="0079B4"/>
              </a:solidFill>
              <a:latin typeface="Calibri" panose="020F0502020204030204" pitchFamily="34" charset="0"/>
              <a:cs typeface="Calibri" panose="020F0502020204030204" pitchFamily="34" charset="0"/>
            </a:endParaRPr>
          </a:p>
        </p:txBody>
      </p:sp>
      <p:sp>
        <p:nvSpPr>
          <p:cNvPr id="3" name="Rectángulo 2"/>
          <p:cNvSpPr/>
          <p:nvPr/>
        </p:nvSpPr>
        <p:spPr>
          <a:xfrm>
            <a:off x="326571" y="2009104"/>
            <a:ext cx="10478804" cy="3046988"/>
          </a:xfrm>
          <a:prstGeom prst="rect">
            <a:avLst/>
          </a:prstGeom>
        </p:spPr>
        <p:txBody>
          <a:bodyPr wrap="square">
            <a:spAutoFit/>
          </a:bodyPr>
          <a:lstStyle/>
          <a:p>
            <a:r>
              <a:rPr lang="es-AR" sz="2400" dirty="0">
                <a:latin typeface="Calibri" panose="020F0502020204030204" pitchFamily="34" charset="0"/>
                <a:cs typeface="Calibri" panose="020F0502020204030204" pitchFamily="34" charset="0"/>
              </a:rPr>
              <a:t>En este rubro se prevé la adquisición de equipos, repuestos o accesorios (siempre que sean </a:t>
            </a:r>
            <a:r>
              <a:rPr lang="es-AR" sz="2400" dirty="0" err="1">
                <a:latin typeface="Calibri" panose="020F0502020204030204" pitchFamily="34" charset="0"/>
                <a:cs typeface="Calibri" panose="020F0502020204030204" pitchFamily="34" charset="0"/>
              </a:rPr>
              <a:t>inventariables</a:t>
            </a:r>
            <a:r>
              <a:rPr lang="es-AR" sz="2400" dirty="0">
                <a:latin typeface="Calibri" panose="020F0502020204030204" pitchFamily="34" charset="0"/>
                <a:cs typeface="Calibri" panose="020F0502020204030204" pitchFamily="34" charset="0"/>
              </a:rPr>
              <a:t>). </a:t>
            </a:r>
          </a:p>
          <a:p>
            <a:endParaRPr lang="es-AR" sz="2400" b="1" u="sng" dirty="0" smtClean="0">
              <a:latin typeface="Calibri" panose="020F0502020204030204" pitchFamily="34" charset="0"/>
              <a:cs typeface="Calibri" panose="020F0502020204030204" pitchFamily="34" charset="0"/>
            </a:endParaRPr>
          </a:p>
          <a:p>
            <a:r>
              <a:rPr lang="es-AR" sz="2400" b="1" u="sng" dirty="0" smtClean="0">
                <a:latin typeface="Calibri" panose="020F0502020204030204" pitchFamily="34" charset="0"/>
                <a:cs typeface="Calibri" panose="020F0502020204030204" pitchFamily="34" charset="0"/>
              </a:rPr>
              <a:t>Ejemplos</a:t>
            </a:r>
            <a:r>
              <a:rPr lang="es-AR" sz="2400" b="1" u="sng" dirty="0">
                <a:latin typeface="Calibri" panose="020F0502020204030204" pitchFamily="34" charset="0"/>
                <a:cs typeface="Calibri" panose="020F0502020204030204" pitchFamily="34" charset="0"/>
              </a:rPr>
              <a:t>:</a:t>
            </a:r>
            <a:r>
              <a:rPr lang="es-AR" sz="2400" dirty="0">
                <a:latin typeface="Calibri" panose="020F0502020204030204" pitchFamily="34" charset="0"/>
                <a:cs typeface="Calibri" panose="020F0502020204030204" pitchFamily="34" charset="0"/>
              </a:rPr>
              <a:t> </a:t>
            </a:r>
            <a:r>
              <a:rPr lang="es-AR" sz="2400" dirty="0">
                <a:solidFill>
                  <a:schemeClr val="tx2"/>
                </a:solidFill>
                <a:latin typeface="Calibri" panose="020F0502020204030204" pitchFamily="34" charset="0"/>
                <a:cs typeface="Calibri" panose="020F0502020204030204" pitchFamily="34" charset="0"/>
              </a:rPr>
              <a:t>Estabilizador, </a:t>
            </a:r>
            <a:r>
              <a:rPr lang="es-AR" sz="2400" dirty="0" err="1">
                <a:solidFill>
                  <a:schemeClr val="tx2"/>
                </a:solidFill>
                <a:latin typeface="Calibri" panose="020F0502020204030204" pitchFamily="34" charset="0"/>
                <a:cs typeface="Calibri" panose="020F0502020204030204" pitchFamily="34" charset="0"/>
              </a:rPr>
              <a:t>Router</a:t>
            </a:r>
            <a:r>
              <a:rPr lang="es-AR" sz="2400" dirty="0">
                <a:solidFill>
                  <a:schemeClr val="tx2"/>
                </a:solidFill>
                <a:latin typeface="Calibri" panose="020F0502020204030204" pitchFamily="34" charset="0"/>
                <a:cs typeface="Calibri" panose="020F0502020204030204" pitchFamily="34" charset="0"/>
              </a:rPr>
              <a:t>, Disco Rígido Externo, Impresoras, </a:t>
            </a:r>
            <a:r>
              <a:rPr lang="es-AR" sz="2400" dirty="0" smtClean="0">
                <a:solidFill>
                  <a:schemeClr val="tx2"/>
                </a:solidFill>
                <a:latin typeface="Calibri" panose="020F0502020204030204" pitchFamily="34" charset="0"/>
                <a:cs typeface="Calibri" panose="020F0502020204030204" pitchFamily="34" charset="0"/>
              </a:rPr>
              <a:t>Scanner. </a:t>
            </a:r>
          </a:p>
          <a:p>
            <a:endParaRPr lang="es-AR" sz="2400" dirty="0">
              <a:latin typeface="Calibri" panose="020F0502020204030204" pitchFamily="34" charset="0"/>
              <a:cs typeface="Calibri" panose="020F0502020204030204" pitchFamily="34" charset="0"/>
            </a:endParaRPr>
          </a:p>
          <a:p>
            <a:r>
              <a:rPr lang="es-AR" sz="2400" dirty="0">
                <a:latin typeface="Calibri" panose="020F0502020204030204" pitchFamily="34" charset="0"/>
                <a:cs typeface="Calibri" panose="020F0502020204030204" pitchFamily="34" charset="0"/>
              </a:rPr>
              <a:t>Deberá completar </a:t>
            </a:r>
            <a:r>
              <a:rPr lang="es-AR" sz="2400" b="1" u="sng" dirty="0">
                <a:solidFill>
                  <a:srgbClr val="1313CF"/>
                </a:solidFill>
                <a:latin typeface="Calibri" panose="020F0502020204030204" pitchFamily="34" charset="0"/>
                <a:cs typeface="Calibri" panose="020F0502020204030204" pitchFamily="34" charset="0"/>
              </a:rPr>
              <a:t>nota de alta patrimonial</a:t>
            </a:r>
            <a:r>
              <a:rPr lang="es-AR" sz="2400" dirty="0">
                <a:latin typeface="Calibri" panose="020F0502020204030204" pitchFamily="34" charset="0"/>
                <a:cs typeface="Calibri" panose="020F0502020204030204" pitchFamily="34" charset="0"/>
              </a:rPr>
              <a:t>, la cual se adjuntará en la rendición una vez firmada por el área de patrimonio de la </a:t>
            </a:r>
            <a:r>
              <a:rPr lang="es-AR" sz="2400" dirty="0" smtClean="0">
                <a:latin typeface="Calibri" panose="020F0502020204030204" pitchFamily="34" charset="0"/>
                <a:cs typeface="Calibri" panose="020F0502020204030204" pitchFamily="34" charset="0"/>
              </a:rPr>
              <a:t>Unidad </a:t>
            </a:r>
            <a:r>
              <a:rPr lang="es-AR" sz="2400" dirty="0">
                <a:latin typeface="Calibri" panose="020F0502020204030204" pitchFamily="34" charset="0"/>
                <a:cs typeface="Calibri" panose="020F0502020204030204" pitchFamily="34" charset="0"/>
              </a:rPr>
              <a:t>A</a:t>
            </a:r>
            <a:r>
              <a:rPr lang="es-AR" sz="2400" dirty="0" smtClean="0">
                <a:latin typeface="Calibri" panose="020F0502020204030204" pitchFamily="34" charset="0"/>
                <a:cs typeface="Calibri" panose="020F0502020204030204" pitchFamily="34" charset="0"/>
              </a:rPr>
              <a:t>cadémica</a:t>
            </a:r>
            <a:r>
              <a:rPr lang="es-AR" sz="2400" dirty="0">
                <a:latin typeface="Calibri" panose="020F0502020204030204" pitchFamily="34" charset="0"/>
                <a:cs typeface="Calibri" panose="020F0502020204030204" pitchFamily="34" charset="0"/>
              </a:rPr>
              <a:t>. </a:t>
            </a:r>
          </a:p>
          <a:p>
            <a:endParaRPr lang="es-AR" sz="2400" dirty="0"/>
          </a:p>
        </p:txBody>
      </p:sp>
    </p:spTree>
    <p:extLst>
      <p:ext uri="{BB962C8B-B14F-4D97-AF65-F5344CB8AC3E}">
        <p14:creationId xmlns:p14="http://schemas.microsoft.com/office/powerpoint/2010/main" val="1531837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115910" y="888642"/>
            <a:ext cx="11925836" cy="830997"/>
          </a:xfrm>
          <a:prstGeom prst="rect">
            <a:avLst/>
          </a:prstGeom>
        </p:spPr>
        <p:txBody>
          <a:bodyPr wrap="square">
            <a:spAutoFit/>
          </a:bodyPr>
          <a:lstStyle/>
          <a:p>
            <a:pPr algn="ctr"/>
            <a:r>
              <a:rPr lang="es-AR" sz="4800" b="1" dirty="0">
                <a:solidFill>
                  <a:srgbClr val="0079B4"/>
                </a:solidFill>
                <a:latin typeface="Calibri" panose="020F0502020204030204" pitchFamily="34" charset="0"/>
                <a:cs typeface="Calibri" panose="020F0502020204030204" pitchFamily="34" charset="0"/>
              </a:rPr>
              <a:t>Equipamiento</a:t>
            </a:r>
            <a:endParaRPr lang="es-AR" sz="4800" dirty="0">
              <a:solidFill>
                <a:srgbClr val="0079B4"/>
              </a:solidFill>
              <a:latin typeface="Calibri" panose="020F0502020204030204" pitchFamily="34" charset="0"/>
              <a:cs typeface="Calibri" panose="020F0502020204030204" pitchFamily="34" charset="0"/>
            </a:endParaRPr>
          </a:p>
        </p:txBody>
      </p:sp>
      <p:sp>
        <p:nvSpPr>
          <p:cNvPr id="7" name="Rectángulo 6"/>
          <p:cNvSpPr/>
          <p:nvPr/>
        </p:nvSpPr>
        <p:spPr>
          <a:xfrm>
            <a:off x="352697" y="2021983"/>
            <a:ext cx="10293532" cy="3416320"/>
          </a:xfrm>
          <a:prstGeom prst="rect">
            <a:avLst/>
          </a:prstGeom>
        </p:spPr>
        <p:txBody>
          <a:bodyPr wrap="square">
            <a:spAutoFit/>
          </a:bodyPr>
          <a:lstStyle/>
          <a:p>
            <a:r>
              <a:rPr lang="es-AR" sz="2400" dirty="0">
                <a:latin typeface="Calibri" panose="020F0502020204030204" pitchFamily="34" charset="0"/>
                <a:cs typeface="Calibri" panose="020F0502020204030204" pitchFamily="34" charset="0"/>
              </a:rPr>
              <a:t>En caso de tener que trasladar el equipamiento comprado con fondos del subsidio, fuera de la Unidad Académica en la cual fue dado de alta patrimonial; será obligatorio completar en la Dirección Patrimonial de su Facultad un </a:t>
            </a:r>
            <a:r>
              <a:rPr lang="es-AR" sz="2400" b="1" u="sng" dirty="0">
                <a:solidFill>
                  <a:srgbClr val="1313CF"/>
                </a:solidFill>
                <a:latin typeface="Calibri" panose="020F0502020204030204" pitchFamily="34" charset="0"/>
                <a:cs typeface="Calibri" panose="020F0502020204030204" pitchFamily="34" charset="0"/>
              </a:rPr>
              <a:t>“Acta de traslado de bienes” </a:t>
            </a:r>
          </a:p>
          <a:p>
            <a:endParaRPr lang="es-AR" sz="2400" dirty="0">
              <a:latin typeface="Calibri" panose="020F0502020204030204" pitchFamily="34" charset="0"/>
              <a:cs typeface="Calibri" panose="020F0502020204030204" pitchFamily="34" charset="0"/>
            </a:endParaRPr>
          </a:p>
          <a:p>
            <a:r>
              <a:rPr lang="es-AR" sz="2400" dirty="0">
                <a:latin typeface="Calibri" panose="020F0502020204030204" pitchFamily="34" charset="0"/>
                <a:cs typeface="Calibri" panose="020F0502020204030204" pitchFamily="34" charset="0"/>
              </a:rPr>
              <a:t>Podrá contratar con fondos del </a:t>
            </a:r>
            <a:r>
              <a:rPr lang="es-AR" sz="2400" dirty="0" smtClean="0">
                <a:latin typeface="Calibri" panose="020F0502020204030204" pitchFamily="34" charset="0"/>
                <a:cs typeface="Calibri" panose="020F0502020204030204" pitchFamily="34" charset="0"/>
              </a:rPr>
              <a:t>subsidio, </a:t>
            </a:r>
            <a:r>
              <a:rPr lang="es-AR" sz="2400" dirty="0">
                <a:latin typeface="Calibri" panose="020F0502020204030204" pitchFamily="34" charset="0"/>
                <a:cs typeface="Calibri" panose="020F0502020204030204" pitchFamily="34" charset="0"/>
              </a:rPr>
              <a:t>durante el período de ejecución del </a:t>
            </a:r>
            <a:r>
              <a:rPr lang="es-AR" sz="2400" dirty="0" smtClean="0">
                <a:latin typeface="Calibri" panose="020F0502020204030204" pitchFamily="34" charset="0"/>
                <a:cs typeface="Calibri" panose="020F0502020204030204" pitchFamily="34" charset="0"/>
              </a:rPr>
              <a:t>proyecto, </a:t>
            </a:r>
            <a:r>
              <a:rPr lang="es-AR" sz="2400" dirty="0">
                <a:latin typeface="Calibri" panose="020F0502020204030204" pitchFamily="34" charset="0"/>
                <a:cs typeface="Calibri" panose="020F0502020204030204" pitchFamily="34" charset="0"/>
              </a:rPr>
              <a:t>un </a:t>
            </a:r>
            <a:r>
              <a:rPr lang="es-AR" sz="2400" u="sng" dirty="0">
                <a:latin typeface="Calibri" panose="020F0502020204030204" pitchFamily="34" charset="0"/>
                <a:cs typeface="Calibri" panose="020F0502020204030204" pitchFamily="34" charset="0"/>
              </a:rPr>
              <a:t>seguro de cobertura por robo, hurto y daños</a:t>
            </a:r>
            <a:r>
              <a:rPr lang="es-AR" sz="2400" dirty="0">
                <a:latin typeface="Calibri" panose="020F0502020204030204" pitchFamily="34" charset="0"/>
                <a:cs typeface="Calibri" panose="020F0502020204030204" pitchFamily="34" charset="0"/>
              </a:rPr>
              <a:t> sobre el bien a trasladar, pudiendo rendir dicho gasto dentro del rubro servicio de </a:t>
            </a:r>
            <a:r>
              <a:rPr lang="es-AR" sz="2400" dirty="0" smtClean="0">
                <a:latin typeface="Calibri" panose="020F0502020204030204" pitchFamily="34" charset="0"/>
                <a:cs typeface="Calibri" panose="020F0502020204030204" pitchFamily="34" charset="0"/>
              </a:rPr>
              <a:t>terceros técnicos especializados.</a:t>
            </a:r>
            <a:endParaRPr lang="es-A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7716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0" y="1073177"/>
            <a:ext cx="11964473" cy="830997"/>
          </a:xfrm>
          <a:prstGeom prst="rect">
            <a:avLst/>
          </a:prstGeom>
        </p:spPr>
        <p:txBody>
          <a:bodyPr wrap="square">
            <a:spAutoFit/>
          </a:bodyPr>
          <a:lstStyle/>
          <a:p>
            <a:pPr algn="ctr"/>
            <a:r>
              <a:rPr lang="es-AR" sz="4800" b="1" dirty="0">
                <a:solidFill>
                  <a:srgbClr val="0079B4"/>
                </a:solidFill>
                <a:latin typeface="Calibri" panose="020F0502020204030204" pitchFamily="34" charset="0"/>
                <a:cs typeface="Calibri" panose="020F0502020204030204" pitchFamily="34" charset="0"/>
              </a:rPr>
              <a:t>Bienes de consumo</a:t>
            </a:r>
            <a:endParaRPr lang="es-AR" sz="4800" dirty="0">
              <a:solidFill>
                <a:srgbClr val="0079B4"/>
              </a:solidFill>
              <a:latin typeface="Calibri" panose="020F0502020204030204" pitchFamily="34" charset="0"/>
              <a:cs typeface="Calibri" panose="020F0502020204030204" pitchFamily="34" charset="0"/>
            </a:endParaRPr>
          </a:p>
        </p:txBody>
      </p:sp>
      <p:sp>
        <p:nvSpPr>
          <p:cNvPr id="8" name="Rectángulo 7"/>
          <p:cNvSpPr/>
          <p:nvPr/>
        </p:nvSpPr>
        <p:spPr>
          <a:xfrm>
            <a:off x="653144" y="2105021"/>
            <a:ext cx="9052560" cy="3539430"/>
          </a:xfrm>
          <a:prstGeom prst="rect">
            <a:avLst/>
          </a:prstGeom>
        </p:spPr>
        <p:txBody>
          <a:bodyPr wrap="square">
            <a:spAutoFit/>
          </a:bodyPr>
          <a:lstStyle/>
          <a:p>
            <a:r>
              <a:rPr lang="es-AR" sz="2800" dirty="0">
                <a:latin typeface="Calibri" panose="020F0502020204030204" pitchFamily="34" charset="0"/>
                <a:cs typeface="Calibri" panose="020F0502020204030204" pitchFamily="34" charset="0"/>
              </a:rPr>
              <a:t>Este rubro será destinado a la adquisición de todo material, repuestos y accesorios consumibles, no </a:t>
            </a:r>
            <a:r>
              <a:rPr lang="es-AR" sz="2800" dirty="0" err="1">
                <a:latin typeface="Calibri" panose="020F0502020204030204" pitchFamily="34" charset="0"/>
                <a:cs typeface="Calibri" panose="020F0502020204030204" pitchFamily="34" charset="0"/>
              </a:rPr>
              <a:t>inventariables</a:t>
            </a:r>
            <a:r>
              <a:rPr lang="es-AR" sz="2800" dirty="0">
                <a:latin typeface="Calibri" panose="020F0502020204030204" pitchFamily="34" charset="0"/>
                <a:cs typeface="Calibri" panose="020F0502020204030204" pitchFamily="34" charset="0"/>
              </a:rPr>
              <a:t> con tiempo de vida útil breve</a:t>
            </a:r>
            <a:r>
              <a:rPr lang="es-AR" sz="2800" b="1" dirty="0">
                <a:latin typeface="Calibri" panose="020F0502020204030204" pitchFamily="34" charset="0"/>
                <a:cs typeface="Calibri" panose="020F0502020204030204" pitchFamily="34" charset="0"/>
              </a:rPr>
              <a:t>; </a:t>
            </a:r>
            <a:r>
              <a:rPr lang="es-AR" sz="2800" dirty="0">
                <a:latin typeface="Calibri" panose="020F0502020204030204" pitchFamily="34" charset="0"/>
                <a:cs typeface="Calibri" panose="020F0502020204030204" pitchFamily="34" charset="0"/>
              </a:rPr>
              <a:t>necesarios para el desarrollo del proyecto. </a:t>
            </a:r>
          </a:p>
          <a:p>
            <a:endParaRPr lang="es-AR" sz="2800" dirty="0">
              <a:latin typeface="Calibri" panose="020F0502020204030204" pitchFamily="34" charset="0"/>
              <a:cs typeface="Calibri" panose="020F0502020204030204" pitchFamily="34" charset="0"/>
            </a:endParaRPr>
          </a:p>
          <a:p>
            <a:r>
              <a:rPr lang="es-AR" sz="2800" u="sng" dirty="0">
                <a:latin typeface="Calibri" panose="020F0502020204030204" pitchFamily="34" charset="0"/>
                <a:cs typeface="Calibri" panose="020F0502020204030204" pitchFamily="34" charset="0"/>
              </a:rPr>
              <a:t>Ejemplo:</a:t>
            </a:r>
            <a:r>
              <a:rPr lang="es-AR" sz="2800" dirty="0">
                <a:latin typeface="Calibri" panose="020F0502020204030204" pitchFamily="34" charset="0"/>
                <a:cs typeface="Calibri" panose="020F0502020204030204" pitchFamily="34" charset="0"/>
              </a:rPr>
              <a:t> insumos de laboratorio, drogas y reactivos, material de vidrio, material descartable, animales de laboratorio, útiles de oficina, fotocopias, PEN DRIVE, etc</a:t>
            </a:r>
            <a:r>
              <a:rPr lang="es-AR" sz="2800" dirty="0" smtClean="0">
                <a:latin typeface="Calibri" panose="020F0502020204030204" pitchFamily="34" charset="0"/>
                <a:cs typeface="Calibri" panose="020F0502020204030204" pitchFamily="34" charset="0"/>
              </a:rPr>
              <a:t>. </a:t>
            </a:r>
            <a:endParaRPr lang="es-AR"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0933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03031" y="824248"/>
            <a:ext cx="11951594" cy="830997"/>
          </a:xfrm>
          <a:prstGeom prst="rect">
            <a:avLst/>
          </a:prstGeom>
        </p:spPr>
        <p:txBody>
          <a:bodyPr wrap="square">
            <a:spAutoFit/>
          </a:bodyPr>
          <a:lstStyle/>
          <a:p>
            <a:pPr algn="ctr"/>
            <a:r>
              <a:rPr lang="es-AR" sz="4800" b="1" dirty="0">
                <a:solidFill>
                  <a:srgbClr val="0079B4"/>
                </a:solidFill>
                <a:latin typeface="Calibri" panose="020F0502020204030204" pitchFamily="34" charset="0"/>
                <a:cs typeface="Calibri" panose="020F0502020204030204" pitchFamily="34" charset="0"/>
              </a:rPr>
              <a:t>Bienes de consumo</a:t>
            </a:r>
            <a:endParaRPr lang="es-AR" sz="4800" dirty="0">
              <a:solidFill>
                <a:srgbClr val="0079B4"/>
              </a:solidFill>
              <a:latin typeface="Calibri" panose="020F0502020204030204" pitchFamily="34" charset="0"/>
              <a:cs typeface="Calibri" panose="020F0502020204030204" pitchFamily="34" charset="0"/>
            </a:endParaRPr>
          </a:p>
        </p:txBody>
      </p:sp>
      <p:sp>
        <p:nvSpPr>
          <p:cNvPr id="3" name="Rectángulo 2"/>
          <p:cNvSpPr/>
          <p:nvPr/>
        </p:nvSpPr>
        <p:spPr>
          <a:xfrm>
            <a:off x="391886" y="2274838"/>
            <a:ext cx="9447573" cy="3539430"/>
          </a:xfrm>
          <a:prstGeom prst="rect">
            <a:avLst/>
          </a:prstGeom>
        </p:spPr>
        <p:txBody>
          <a:bodyPr wrap="square">
            <a:spAutoFit/>
          </a:bodyPr>
          <a:lstStyle/>
          <a:p>
            <a:pPr marL="285750" indent="-285750">
              <a:buFont typeface="Wingdings" panose="05000000000000000000" pitchFamily="2" charset="2"/>
              <a:buChar char="ü"/>
            </a:pPr>
            <a:r>
              <a:rPr lang="es-AR" sz="2800" u="sng" dirty="0"/>
              <a:t>Insumos de computación</a:t>
            </a:r>
            <a:r>
              <a:rPr lang="es-AR" sz="2800" dirty="0"/>
              <a:t>: Se deberá adjuntar, en la rendición, una nota explicando en que equipamiento fueron agregados los accesorios de computación indicando el </a:t>
            </a:r>
            <a:r>
              <a:rPr lang="es-AR" sz="2800" u="sng" dirty="0"/>
              <a:t>número de patrimonio</a:t>
            </a:r>
            <a:r>
              <a:rPr lang="es-AR" sz="2800" dirty="0"/>
              <a:t> de la computadora o impresora.</a:t>
            </a:r>
          </a:p>
          <a:p>
            <a:pPr marL="285750" indent="-285750">
              <a:buFont typeface="Wingdings" panose="05000000000000000000" pitchFamily="2" charset="2"/>
              <a:buChar char="ü"/>
            </a:pPr>
            <a:endParaRPr lang="es-AR" sz="2800" dirty="0"/>
          </a:p>
          <a:p>
            <a:r>
              <a:rPr lang="es-AR" sz="2800" u="sng" dirty="0" smtClean="0"/>
              <a:t>Ejemplos</a:t>
            </a:r>
            <a:r>
              <a:rPr lang="es-AR" sz="2800" u="sng" dirty="0"/>
              <a:t>:</a:t>
            </a:r>
            <a:r>
              <a:rPr lang="es-AR" sz="2800" dirty="0"/>
              <a:t> mouse, teclado, disco rígido interno, memorias RAM, plaquetas de audio/video, </a:t>
            </a:r>
            <a:r>
              <a:rPr lang="es-AR" sz="2800" dirty="0" err="1"/>
              <a:t>mother</a:t>
            </a:r>
            <a:r>
              <a:rPr lang="es-AR" sz="2800" dirty="0"/>
              <a:t>, cartuchos de tóner (no recarga).</a:t>
            </a:r>
          </a:p>
        </p:txBody>
      </p:sp>
    </p:spTree>
    <p:extLst>
      <p:ext uri="{BB962C8B-B14F-4D97-AF65-F5344CB8AC3E}">
        <p14:creationId xmlns:p14="http://schemas.microsoft.com/office/powerpoint/2010/main" val="2595317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03031" y="824248"/>
            <a:ext cx="11951594" cy="830997"/>
          </a:xfrm>
          <a:prstGeom prst="rect">
            <a:avLst/>
          </a:prstGeom>
        </p:spPr>
        <p:txBody>
          <a:bodyPr wrap="square">
            <a:spAutoFit/>
          </a:bodyPr>
          <a:lstStyle/>
          <a:p>
            <a:pPr algn="ctr"/>
            <a:r>
              <a:rPr lang="es-AR" sz="4800" b="1" dirty="0" smtClean="0">
                <a:solidFill>
                  <a:srgbClr val="0079B4"/>
                </a:solidFill>
                <a:cs typeface="Calibri" panose="020F0502020204030204" pitchFamily="34" charset="0"/>
              </a:rPr>
              <a:t>Servicios de terceros técnicos especializados </a:t>
            </a:r>
            <a:endParaRPr lang="es-AR" sz="4800" dirty="0">
              <a:solidFill>
                <a:srgbClr val="0079B4"/>
              </a:solidFill>
              <a:cs typeface="Calibri" panose="020F0502020204030204" pitchFamily="34" charset="0"/>
            </a:endParaRPr>
          </a:p>
        </p:txBody>
      </p:sp>
      <p:sp>
        <p:nvSpPr>
          <p:cNvPr id="3" name="Rectángulo 2"/>
          <p:cNvSpPr/>
          <p:nvPr/>
        </p:nvSpPr>
        <p:spPr>
          <a:xfrm>
            <a:off x="391885" y="2274838"/>
            <a:ext cx="11173343" cy="4739759"/>
          </a:xfrm>
          <a:prstGeom prst="rect">
            <a:avLst/>
          </a:prstGeom>
        </p:spPr>
        <p:txBody>
          <a:bodyPr wrap="square">
            <a:spAutoFit/>
          </a:bodyPr>
          <a:lstStyle/>
          <a:p>
            <a:pPr marL="285750" indent="-285750">
              <a:buFont typeface="Wingdings" panose="05000000000000000000" pitchFamily="2" charset="2"/>
              <a:buChar char="ü"/>
            </a:pPr>
            <a:r>
              <a:rPr lang="es-AR" sz="1700" dirty="0">
                <a:latin typeface="Calibri" panose="020F0502020204030204" pitchFamily="34" charset="0"/>
                <a:cs typeface="Calibri" panose="020F0502020204030204" pitchFamily="34" charset="0"/>
              </a:rPr>
              <a:t>Destinado a la contratación de servicios profesionales prestados por personal especializado, empresas o laboratorios para el desarrollo de actividades específicas e indispensables para la ejecución del proyecto y que no puedan ser realizadas por los integrantes del equipo de investigación. </a:t>
            </a:r>
          </a:p>
          <a:p>
            <a:endParaRPr lang="es-AR" sz="17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s-AR" sz="1700" dirty="0" smtClean="0">
                <a:latin typeface="Calibri" panose="020F0502020204030204" pitchFamily="34" charset="0"/>
                <a:cs typeface="Calibri" panose="020F0502020204030204" pitchFamily="34" charset="0"/>
              </a:rPr>
              <a:t>Se promoverá en forma prioritaria que los mismos sean brindados por grupos de la propia Universidad de Buenos Aires. </a:t>
            </a:r>
          </a:p>
          <a:p>
            <a:pPr marL="342900" indent="-342900">
              <a:buFont typeface="Wingdings" panose="05000000000000000000" pitchFamily="2" charset="2"/>
              <a:buChar char="ü"/>
            </a:pPr>
            <a:endParaRPr lang="es-AR" sz="1700" dirty="0" smtClean="0">
              <a:latin typeface="Corbel" panose="020B0503020204020204" pitchFamily="34" charset="0"/>
            </a:endParaRPr>
          </a:p>
          <a:p>
            <a:pPr marL="285750" indent="-285750">
              <a:buFont typeface="Wingdings" panose="05000000000000000000" pitchFamily="2" charset="2"/>
              <a:buChar char="ü"/>
            </a:pPr>
            <a:r>
              <a:rPr lang="es-AR" sz="1700" dirty="0" smtClean="0">
                <a:latin typeface="Calibri" panose="020F0502020204030204" pitchFamily="34" charset="0"/>
                <a:cs typeface="Calibri" panose="020F0502020204030204" pitchFamily="34" charset="0"/>
              </a:rPr>
              <a:t>Podrá destinarse a cobertura de seguro por robo, hurto y rotura de equipamiento que deba trasladarse fuera del ámbito de la Unidad Académica, </a:t>
            </a:r>
            <a:r>
              <a:rPr lang="es-AR" sz="1700" dirty="0"/>
              <a:t>s</a:t>
            </a:r>
            <a:r>
              <a:rPr lang="es-AR" sz="1700" dirty="0" smtClean="0"/>
              <a:t>ólo </a:t>
            </a:r>
            <a:r>
              <a:rPr lang="es-AR" sz="1700" dirty="0"/>
              <a:t>durante el período de ejecución del </a:t>
            </a:r>
            <a:r>
              <a:rPr lang="es-AR" sz="1700" dirty="0" smtClean="0"/>
              <a:t>proyecto, </a:t>
            </a:r>
            <a:r>
              <a:rPr lang="es-AR" sz="1700" dirty="0" smtClean="0">
                <a:latin typeface="Calibri" panose="020F0502020204030204" pitchFamily="34" charset="0"/>
                <a:cs typeface="Calibri" panose="020F0502020204030204" pitchFamily="34" charset="0"/>
              </a:rPr>
              <a:t>siempre y cuando se firme previamente el </a:t>
            </a:r>
            <a:r>
              <a:rPr lang="es-AR" sz="1700" b="1" u="sng" dirty="0" smtClean="0">
                <a:latin typeface="Calibri" panose="020F0502020204030204" pitchFamily="34" charset="0"/>
                <a:cs typeface="Calibri" panose="020F0502020204030204" pitchFamily="34" charset="0"/>
              </a:rPr>
              <a:t>“ Acta de traslado de bienes” </a:t>
            </a:r>
            <a:r>
              <a:rPr lang="es-AR" sz="1700" dirty="0" smtClean="0">
                <a:latin typeface="Calibri" panose="020F0502020204030204" pitchFamily="34" charset="0"/>
                <a:cs typeface="Calibri" panose="020F0502020204030204" pitchFamily="34" charset="0"/>
              </a:rPr>
              <a:t>en la Dirección de Patrimonio de su Facultad.</a:t>
            </a:r>
          </a:p>
          <a:p>
            <a:pPr lvl="0" algn="just"/>
            <a:endParaRPr lang="es-AR" sz="1700" dirty="0" smtClean="0">
              <a:latin typeface="Calibri" panose="020F0502020204030204" pitchFamily="34" charset="0"/>
              <a:cs typeface="Calibri" panose="020F0502020204030204" pitchFamily="34" charset="0"/>
            </a:endParaRPr>
          </a:p>
          <a:p>
            <a:pPr lvl="0" algn="just"/>
            <a:r>
              <a:rPr lang="es-AR" sz="1700" u="sng" dirty="0" smtClean="0">
                <a:latin typeface="Calibri" panose="020F0502020204030204" pitchFamily="34" charset="0"/>
                <a:cs typeface="Calibri" panose="020F0502020204030204" pitchFamily="34" charset="0"/>
              </a:rPr>
              <a:t>Ejemplos:</a:t>
            </a:r>
            <a:r>
              <a:rPr lang="es-AR" sz="1700" dirty="0" smtClean="0">
                <a:latin typeface="Calibri" panose="020F0502020204030204" pitchFamily="34" charset="0"/>
                <a:cs typeface="Calibri" panose="020F0502020204030204" pitchFamily="34" charset="0"/>
              </a:rPr>
              <a:t> reparaciones de equipamiento, análisis de muestras, fotografía, desgravaciones, traducciones, carga de tóner, etc. </a:t>
            </a:r>
          </a:p>
          <a:p>
            <a:pPr lvl="0" algn="just"/>
            <a:endParaRPr lang="es-AR" sz="1700" b="1" dirty="0" smtClean="0">
              <a:latin typeface="Calibri" panose="020F0502020204030204" pitchFamily="34" charset="0"/>
              <a:cs typeface="Calibri" panose="020F0502020204030204" pitchFamily="34" charset="0"/>
            </a:endParaRPr>
          </a:p>
          <a:p>
            <a:pPr lvl="0" algn="just"/>
            <a:r>
              <a:rPr lang="es-AR" sz="1700" b="1" u="sng" dirty="0" smtClean="0">
                <a:latin typeface="Calibri" panose="020F0502020204030204" pitchFamily="34" charset="0"/>
                <a:cs typeface="Calibri" panose="020F0502020204030204" pitchFamily="34" charset="0"/>
              </a:rPr>
              <a:t>Importante:</a:t>
            </a:r>
            <a:r>
              <a:rPr lang="es-AR" sz="1700" b="1" dirty="0" smtClean="0">
                <a:latin typeface="Calibri" panose="020F0502020204030204" pitchFamily="34" charset="0"/>
                <a:cs typeface="Calibri" panose="020F0502020204030204" pitchFamily="34" charset="0"/>
              </a:rPr>
              <a:t> </a:t>
            </a:r>
            <a:r>
              <a:rPr lang="es-AR" sz="1700" dirty="0" smtClean="0">
                <a:latin typeface="Calibri" panose="020F0502020204030204" pitchFamily="34" charset="0"/>
                <a:cs typeface="Calibri" panose="020F0502020204030204" pitchFamily="34" charset="0"/>
              </a:rPr>
              <a:t>No</a:t>
            </a:r>
            <a:r>
              <a:rPr lang="es-AR" sz="1700" b="1" dirty="0" smtClean="0">
                <a:latin typeface="Calibri" panose="020F0502020204030204" pitchFamily="34" charset="0"/>
                <a:cs typeface="Calibri" panose="020F0502020204030204" pitchFamily="34" charset="0"/>
              </a:rPr>
              <a:t> </a:t>
            </a:r>
            <a:r>
              <a:rPr lang="es-AR" sz="1700" dirty="0" smtClean="0">
                <a:latin typeface="Calibri" panose="020F0502020204030204" pitchFamily="34" charset="0"/>
                <a:cs typeface="Calibri" panose="020F0502020204030204" pitchFamily="34" charset="0"/>
              </a:rPr>
              <a:t>se aceptarán facturas correspondientes a servicios prestados por integrantes del proyecto, mantenimiento de infraestructura o gastos relacionados con mantenimiento y operación de áreas involucradas de la Universidad.</a:t>
            </a:r>
          </a:p>
          <a:p>
            <a:pPr marL="342900" indent="-342900">
              <a:buFont typeface="Wingdings" panose="05000000000000000000" pitchFamily="2" charset="2"/>
              <a:buChar char="ü"/>
            </a:pPr>
            <a:endParaRPr lang="es-AR" dirty="0" smtClean="0">
              <a:solidFill>
                <a:srgbClr val="FF0000"/>
              </a:solidFill>
              <a:latin typeface="Calibri" panose="020F0502020204030204" pitchFamily="34" charset="0"/>
              <a:cs typeface="Calibri" panose="020F0502020204030204" pitchFamily="34" charset="0"/>
            </a:endParaRPr>
          </a:p>
          <a:p>
            <a:endParaRPr lang="es-AR"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endParaRPr lang="es-AR" sz="2800" dirty="0">
              <a:solidFill>
                <a:prstClr val="black"/>
              </a:solidFill>
            </a:endParaRPr>
          </a:p>
        </p:txBody>
      </p:sp>
    </p:spTree>
    <p:extLst>
      <p:ext uri="{BB962C8B-B14F-4D97-AF65-F5344CB8AC3E}">
        <p14:creationId xmlns:p14="http://schemas.microsoft.com/office/powerpoint/2010/main" val="1285317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03031" y="824248"/>
            <a:ext cx="11951594" cy="830997"/>
          </a:xfrm>
          <a:prstGeom prst="rect">
            <a:avLst/>
          </a:prstGeom>
        </p:spPr>
        <p:txBody>
          <a:bodyPr wrap="square">
            <a:spAutoFit/>
          </a:bodyPr>
          <a:lstStyle/>
          <a:p>
            <a:pPr algn="ctr"/>
            <a:r>
              <a:rPr lang="es-AR" sz="4800" b="1" dirty="0" smtClean="0">
                <a:solidFill>
                  <a:srgbClr val="0079B4"/>
                </a:solidFill>
                <a:cs typeface="Calibri" panose="020F0502020204030204" pitchFamily="34" charset="0"/>
              </a:rPr>
              <a:t>Licencias</a:t>
            </a:r>
            <a:endParaRPr lang="es-AR" sz="4800" dirty="0">
              <a:solidFill>
                <a:srgbClr val="0079B4"/>
              </a:solidFill>
              <a:cs typeface="Calibri" panose="020F0502020204030204" pitchFamily="34" charset="0"/>
            </a:endParaRPr>
          </a:p>
        </p:txBody>
      </p:sp>
      <p:sp>
        <p:nvSpPr>
          <p:cNvPr id="3" name="Rectángulo 2"/>
          <p:cNvSpPr/>
          <p:nvPr/>
        </p:nvSpPr>
        <p:spPr>
          <a:xfrm>
            <a:off x="391886" y="2274838"/>
            <a:ext cx="11018796" cy="2246769"/>
          </a:xfrm>
          <a:prstGeom prst="rect">
            <a:avLst/>
          </a:prstGeom>
        </p:spPr>
        <p:txBody>
          <a:bodyPr wrap="square">
            <a:spAutoFit/>
          </a:bodyPr>
          <a:lstStyle/>
          <a:p>
            <a:pPr marL="285750" indent="-285750">
              <a:buFont typeface="Wingdings" panose="05000000000000000000" pitchFamily="2" charset="2"/>
              <a:buChar char="ü"/>
            </a:pPr>
            <a:endParaRPr lang="es-AR" sz="2800" dirty="0" smtClean="0">
              <a:solidFill>
                <a:prstClr val="black"/>
              </a:solidFill>
            </a:endParaRPr>
          </a:p>
          <a:p>
            <a:pPr marL="285750" indent="-285750">
              <a:buFont typeface="Wingdings" panose="05000000000000000000" pitchFamily="2" charset="2"/>
              <a:buChar char="ü"/>
            </a:pPr>
            <a:endParaRPr lang="es-AR" sz="2800" dirty="0">
              <a:solidFill>
                <a:prstClr val="black"/>
              </a:solidFill>
            </a:endParaRPr>
          </a:p>
          <a:p>
            <a:pPr marL="285750" indent="-285750">
              <a:buFont typeface="Wingdings" panose="05000000000000000000" pitchFamily="2" charset="2"/>
              <a:buChar char="ü"/>
            </a:pPr>
            <a:endParaRPr lang="es-AR" sz="2800" dirty="0" smtClean="0">
              <a:solidFill>
                <a:prstClr val="black"/>
              </a:solidFill>
            </a:endParaRPr>
          </a:p>
          <a:p>
            <a:pPr marL="285750" indent="-285750">
              <a:buFont typeface="Wingdings" panose="05000000000000000000" pitchFamily="2" charset="2"/>
              <a:buChar char="ü"/>
            </a:pPr>
            <a:endParaRPr lang="es-AR" sz="2800" dirty="0">
              <a:solidFill>
                <a:prstClr val="black"/>
              </a:solidFill>
            </a:endParaRPr>
          </a:p>
          <a:p>
            <a:pPr marL="285750" indent="-285750">
              <a:buFont typeface="Wingdings" panose="05000000000000000000" pitchFamily="2" charset="2"/>
              <a:buChar char="ü"/>
            </a:pPr>
            <a:endParaRPr lang="es-AR" sz="2800" dirty="0">
              <a:solidFill>
                <a:prstClr val="black"/>
              </a:solidFill>
            </a:endParaRPr>
          </a:p>
        </p:txBody>
      </p:sp>
      <p:sp>
        <p:nvSpPr>
          <p:cNvPr id="4" name="Rectángulo 3"/>
          <p:cNvSpPr/>
          <p:nvPr/>
        </p:nvSpPr>
        <p:spPr>
          <a:xfrm>
            <a:off x="1262129" y="2487288"/>
            <a:ext cx="10277340" cy="1384995"/>
          </a:xfrm>
          <a:prstGeom prst="rect">
            <a:avLst/>
          </a:prstGeom>
        </p:spPr>
        <p:txBody>
          <a:bodyPr wrap="square">
            <a:spAutoFit/>
          </a:bodyPr>
          <a:lstStyle/>
          <a:p>
            <a:pPr lvl="0"/>
            <a:r>
              <a:rPr lang="es-AR" sz="2800" dirty="0">
                <a:latin typeface="Calibri" panose="020F0502020204030204" pitchFamily="34" charset="0"/>
                <a:cs typeface="Calibri" panose="020F0502020204030204" pitchFamily="34" charset="0"/>
              </a:rPr>
              <a:t>Este rubro será destinado a la adquisición de licencias de </a:t>
            </a:r>
            <a:r>
              <a:rPr lang="es-AR" sz="2800" dirty="0" smtClean="0">
                <a:latin typeface="Calibri" panose="020F0502020204030204" pitchFamily="34" charset="0"/>
                <a:cs typeface="Calibri" panose="020F0502020204030204" pitchFamily="34" charset="0"/>
              </a:rPr>
              <a:t>tecnología (software </a:t>
            </a:r>
            <a:r>
              <a:rPr lang="es-AR" sz="2800" dirty="0">
                <a:latin typeface="Calibri" panose="020F0502020204030204" pitchFamily="34" charset="0"/>
                <a:cs typeface="Calibri" panose="020F0502020204030204" pitchFamily="34" charset="0"/>
              </a:rPr>
              <a:t>o cualquier otro insumo que implique un contrato de licencia con el </a:t>
            </a:r>
            <a:r>
              <a:rPr lang="es-AR" sz="2800" dirty="0" smtClean="0">
                <a:latin typeface="Calibri" panose="020F0502020204030204" pitchFamily="34" charset="0"/>
                <a:cs typeface="Calibri" panose="020F0502020204030204" pitchFamily="34" charset="0"/>
              </a:rPr>
              <a:t>proveedor). </a:t>
            </a:r>
            <a:endParaRPr lang="es-AR"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0884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03031" y="914401"/>
            <a:ext cx="11925837" cy="830997"/>
          </a:xfrm>
          <a:prstGeom prst="rect">
            <a:avLst/>
          </a:prstGeom>
        </p:spPr>
        <p:txBody>
          <a:bodyPr wrap="square">
            <a:spAutoFit/>
          </a:bodyPr>
          <a:lstStyle/>
          <a:p>
            <a:pPr algn="ctr"/>
            <a:r>
              <a:rPr lang="es-AR" sz="4800" b="1" dirty="0">
                <a:solidFill>
                  <a:srgbClr val="0079B4"/>
                </a:solidFill>
                <a:latin typeface="Corbel" panose="020B0503020204020204" pitchFamily="34" charset="0"/>
              </a:rPr>
              <a:t>Trabajo de Campo</a:t>
            </a:r>
            <a:endParaRPr lang="es-AR" sz="4800" dirty="0">
              <a:solidFill>
                <a:srgbClr val="0079B4"/>
              </a:solidFill>
              <a:latin typeface="Corbel" panose="020B0503020204020204" pitchFamily="34" charset="0"/>
            </a:endParaRPr>
          </a:p>
        </p:txBody>
      </p:sp>
      <p:sp>
        <p:nvSpPr>
          <p:cNvPr id="3" name="Rectángulo 2"/>
          <p:cNvSpPr/>
          <p:nvPr/>
        </p:nvSpPr>
        <p:spPr>
          <a:xfrm>
            <a:off x="103031" y="2343955"/>
            <a:ext cx="12088969" cy="1631216"/>
          </a:xfrm>
          <a:prstGeom prst="rect">
            <a:avLst/>
          </a:prstGeom>
        </p:spPr>
        <p:txBody>
          <a:bodyPr wrap="square">
            <a:spAutoFit/>
          </a:bodyPr>
          <a:lstStyle/>
          <a:p>
            <a:r>
              <a:rPr lang="es-AR" sz="2400" dirty="0" smtClean="0">
                <a:latin typeface="Calibri" panose="020F0502020204030204" pitchFamily="34" charset="0"/>
                <a:cs typeface="Calibri" panose="020F0502020204030204" pitchFamily="34" charset="0"/>
              </a:rPr>
              <a:t>Destinado </a:t>
            </a:r>
            <a:r>
              <a:rPr lang="es-AR" sz="2400" dirty="0">
                <a:latin typeface="Calibri" panose="020F0502020204030204" pitchFamily="34" charset="0"/>
                <a:cs typeface="Calibri" panose="020F0502020204030204" pitchFamily="34" charset="0"/>
              </a:rPr>
              <a:t>a cubrir gastos de traslado, estadía y/o viáticos (ver aclaración de viáticos) para tareas de experimentación, observación y/o recolección de datos </a:t>
            </a:r>
            <a:r>
              <a:rPr lang="es-AR" sz="2400" u="sng" dirty="0">
                <a:latin typeface="Calibri" panose="020F0502020204030204" pitchFamily="34" charset="0"/>
                <a:cs typeface="Calibri" panose="020F0502020204030204" pitchFamily="34" charset="0"/>
              </a:rPr>
              <a:t>in situ en sitios alejados de la sede del proyecto. </a:t>
            </a:r>
          </a:p>
          <a:p>
            <a:endParaRPr lang="es-AR" sz="2800" dirty="0">
              <a:latin typeface="Corbel" panose="020B0503020204020204" pitchFamily="34" charset="0"/>
            </a:endParaRPr>
          </a:p>
        </p:txBody>
      </p:sp>
      <p:sp>
        <p:nvSpPr>
          <p:cNvPr id="5" name="Rectángulo 4"/>
          <p:cNvSpPr/>
          <p:nvPr/>
        </p:nvSpPr>
        <p:spPr>
          <a:xfrm>
            <a:off x="103031" y="3790129"/>
            <a:ext cx="11925837" cy="2308324"/>
          </a:xfrm>
          <a:prstGeom prst="rect">
            <a:avLst/>
          </a:prstGeom>
        </p:spPr>
        <p:txBody>
          <a:bodyPr wrap="square">
            <a:spAutoFit/>
          </a:bodyPr>
          <a:lstStyle/>
          <a:p>
            <a:r>
              <a:rPr lang="es-AR" sz="2400" dirty="0">
                <a:latin typeface="Calibri" panose="020F0502020204030204" pitchFamily="34" charset="0"/>
                <a:cs typeface="Calibri" panose="020F0502020204030204" pitchFamily="34" charset="0"/>
              </a:rPr>
              <a:t>Podrá rendir los gastos de peaje y combustible :</a:t>
            </a:r>
          </a:p>
          <a:p>
            <a:endParaRPr lang="es-AR" sz="2400" dirty="0">
              <a:latin typeface="Calibri" panose="020F0502020204030204" pitchFamily="34" charset="0"/>
              <a:cs typeface="Calibri" panose="020F0502020204030204" pitchFamily="34" charset="0"/>
            </a:endParaRPr>
          </a:p>
          <a:p>
            <a:r>
              <a:rPr lang="es-AR" sz="2400" dirty="0">
                <a:solidFill>
                  <a:srgbClr val="0079B4"/>
                </a:solidFill>
                <a:latin typeface="Calibri" panose="020F0502020204030204" pitchFamily="34" charset="0"/>
                <a:cs typeface="Calibri" panose="020F0502020204030204" pitchFamily="34" charset="0"/>
              </a:rPr>
              <a:t>1-</a:t>
            </a:r>
            <a:r>
              <a:rPr lang="es-AR" sz="2400" dirty="0">
                <a:latin typeface="Calibri" panose="020F0502020204030204" pitchFamily="34" charset="0"/>
                <a:cs typeface="Calibri" panose="020F0502020204030204" pitchFamily="34" charset="0"/>
              </a:rPr>
              <a:t> Con vehículos de la Facultad (con constancia de que el vehículo pertenece a la misma).</a:t>
            </a:r>
          </a:p>
          <a:p>
            <a:endParaRPr lang="es-AR" sz="2400" dirty="0">
              <a:latin typeface="Calibri" panose="020F0502020204030204" pitchFamily="34" charset="0"/>
              <a:cs typeface="Calibri" panose="020F0502020204030204" pitchFamily="34" charset="0"/>
            </a:endParaRPr>
          </a:p>
          <a:p>
            <a:r>
              <a:rPr lang="es-AR" sz="2400" dirty="0">
                <a:solidFill>
                  <a:srgbClr val="0079B4"/>
                </a:solidFill>
                <a:latin typeface="Calibri" panose="020F0502020204030204" pitchFamily="34" charset="0"/>
                <a:cs typeface="Calibri" panose="020F0502020204030204" pitchFamily="34" charset="0"/>
              </a:rPr>
              <a:t>2-</a:t>
            </a:r>
            <a:r>
              <a:rPr lang="es-AR" sz="2400" dirty="0">
                <a:latin typeface="Calibri" panose="020F0502020204030204" pitchFamily="34" charset="0"/>
                <a:cs typeface="Calibri" panose="020F0502020204030204" pitchFamily="34" charset="0"/>
              </a:rPr>
              <a:t> Particulares (deberá solicitarse previamente autorización al Depto. De Subsidios de la </a:t>
            </a:r>
            <a:r>
              <a:rPr lang="es-AR" sz="2400" dirty="0" err="1">
                <a:latin typeface="Calibri" panose="020F0502020204030204" pitchFamily="34" charset="0"/>
                <a:cs typeface="Calibri" panose="020F0502020204030204" pitchFamily="34" charset="0"/>
              </a:rPr>
              <a:t>SECyT</a:t>
            </a:r>
            <a:r>
              <a:rPr lang="es-AR" sz="2400" dirty="0">
                <a:latin typeface="Calibri" panose="020F0502020204030204" pitchFamily="34" charset="0"/>
                <a:cs typeface="Calibri" panose="020F0502020204030204" pitchFamily="34" charset="0"/>
              </a:rPr>
              <a:t>, y presentar copia de dicha autorización en la rendición correspondiente).</a:t>
            </a:r>
          </a:p>
        </p:txBody>
      </p:sp>
    </p:spTree>
    <p:extLst>
      <p:ext uri="{BB962C8B-B14F-4D97-AF65-F5344CB8AC3E}">
        <p14:creationId xmlns:p14="http://schemas.microsoft.com/office/powerpoint/2010/main" val="4055978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41E31334EDA1B4AB7C89F0337713AB3" ma:contentTypeVersion="0" ma:contentTypeDescription="Crear nuevo documento." ma:contentTypeScope="" ma:versionID="d355ff6575096985a44d09c9d9e21f1b">
  <xsd:schema xmlns:xsd="http://www.w3.org/2001/XMLSchema" xmlns:xs="http://www.w3.org/2001/XMLSchema" xmlns:p="http://schemas.microsoft.com/office/2006/metadata/properties" targetNamespace="http://schemas.microsoft.com/office/2006/metadata/properties" ma:root="true" ma:fieldsID="3f6edc329ff236629c56e3b879b320d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6C26C04-A2E4-48E9-8B84-6CA611C5C506}"/>
</file>

<file path=customXml/itemProps2.xml><?xml version="1.0" encoding="utf-8"?>
<ds:datastoreItem xmlns:ds="http://schemas.openxmlformats.org/officeDocument/2006/customXml" ds:itemID="{C19331DB-8B4B-4A27-B14B-59D3F4AF3A78}"/>
</file>

<file path=customXml/itemProps3.xml><?xml version="1.0" encoding="utf-8"?>
<ds:datastoreItem xmlns:ds="http://schemas.openxmlformats.org/officeDocument/2006/customXml" ds:itemID="{8890D7CB-6ED5-4A60-8057-0E13010D22F3}"/>
</file>

<file path=docProps/app.xml><?xml version="1.0" encoding="utf-8"?>
<Properties xmlns="http://schemas.openxmlformats.org/officeDocument/2006/extended-properties" xmlns:vt="http://schemas.openxmlformats.org/officeDocument/2006/docPropsVTypes">
  <Template/>
  <TotalTime>5051</TotalTime>
  <Words>1302</Words>
  <Application>Microsoft Office PowerPoint</Application>
  <PresentationFormat>Panorámica</PresentationFormat>
  <Paragraphs>108</Paragraphs>
  <Slides>17</Slides>
  <Notes>17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Wingdings</vt:lpstr>
      <vt:lpstr>Arial</vt:lpstr>
      <vt:lpstr>Corbel</vt:lpstr>
      <vt:lpstr>Calibri</vt:lpstr>
      <vt:lpstr>Times New Roman</vt:lpstr>
      <vt:lpstr>Calibri Light</vt:lpstr>
      <vt:lpstr>Tema de Office</vt:lpstr>
      <vt:lpstr>Universidad de Buenos Aires Secretaría de Ciencia y Técnica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Denisse Cufre</dc:creator>
  <cp:lastModifiedBy>Martin Andrea Calissano</cp:lastModifiedBy>
  <cp:revision>456</cp:revision>
  <cp:lastPrinted>2018-05-02T19:46:49Z</cp:lastPrinted>
  <dcterms:created xsi:type="dcterms:W3CDTF">2016-08-17T17:06:51Z</dcterms:created>
  <dcterms:modified xsi:type="dcterms:W3CDTF">2019-08-22T14:59:55Z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0x010100A41E31334EDA1B4AB7C89F0337713AB3</vt:lpwstr>
  </property>
</Properties>
</file>