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12192000"/>
  <p:notesSz cx="6858000" cy="9144000"/>
  <p:embeddedFontLst>
    <p:embeddedFont>
      <p:font typeface="Bitter Light"/>
      <p:regular r:id="rId18"/>
      <p:bold r:id="rId19"/>
      <p:italic r:id="rId20"/>
      <p:boldItalic r:id="rId21"/>
    </p:embeddedFont>
    <p:embeddedFont>
      <p:font typeface="Bitter Black"/>
      <p:bold r:id="rId22"/>
      <p:boldItalic r:id="rId23"/>
    </p:embeddedFont>
    <p:embeddedFont>
      <p:font typeface="Bitter"/>
      <p:regular r:id="rId24"/>
      <p:bold r:id="rId25"/>
      <p:italic r:id="rId26"/>
      <p:boldItalic r:id="rId27"/>
    </p:embeddedFont>
    <p:embeddedFont>
      <p:font typeface="Bitter Medium"/>
      <p:regular r:id="rId28"/>
      <p:bold r:id="rId29"/>
      <p:italic r:id="rId30"/>
      <p:boldItalic r:id="rId31"/>
    </p:embeddedFont>
    <p:embeddedFont>
      <p:font typeface="Bitter ExtraBold"/>
      <p:bold r:id="rId32"/>
      <p:boldItalic r:id="rId33"/>
    </p:embeddedFont>
    <p:embeddedFont>
      <p:font typeface="Bitter SemiBold"/>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8" roundtripDataSignature="AMtx7miSjcwwsrgMAARVih2OGSNAiFNB7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BitterLight-italic.fntdata"/><Relationship Id="rId22" Type="http://schemas.openxmlformats.org/officeDocument/2006/relationships/font" Target="fonts/BitterBlack-bold.fntdata"/><Relationship Id="rId21" Type="http://schemas.openxmlformats.org/officeDocument/2006/relationships/font" Target="fonts/BitterLight-boldItalic.fntdata"/><Relationship Id="rId24" Type="http://schemas.openxmlformats.org/officeDocument/2006/relationships/font" Target="fonts/Bitter-regular.fntdata"/><Relationship Id="rId23" Type="http://schemas.openxmlformats.org/officeDocument/2006/relationships/font" Target="fonts/BitterBlack-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Bitter-italic.fntdata"/><Relationship Id="rId25" Type="http://schemas.openxmlformats.org/officeDocument/2006/relationships/font" Target="fonts/Bitter-bold.fntdata"/><Relationship Id="rId28" Type="http://schemas.openxmlformats.org/officeDocument/2006/relationships/font" Target="fonts/BitterMedium-regular.fntdata"/><Relationship Id="rId27" Type="http://schemas.openxmlformats.org/officeDocument/2006/relationships/font" Target="fonts/Bitter-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BitterMedium-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BitterMedium-boldItalic.fntdata"/><Relationship Id="rId30" Type="http://schemas.openxmlformats.org/officeDocument/2006/relationships/font" Target="fonts/BitterMedium-italic.fntdata"/><Relationship Id="rId11" Type="http://schemas.openxmlformats.org/officeDocument/2006/relationships/slide" Target="slides/slide7.xml"/><Relationship Id="rId33" Type="http://schemas.openxmlformats.org/officeDocument/2006/relationships/font" Target="fonts/BitterExtraBold-boldItalic.fntdata"/><Relationship Id="rId10" Type="http://schemas.openxmlformats.org/officeDocument/2006/relationships/slide" Target="slides/slide6.xml"/><Relationship Id="rId32" Type="http://schemas.openxmlformats.org/officeDocument/2006/relationships/font" Target="fonts/BitterExtraBold-bold.fntdata"/><Relationship Id="rId13" Type="http://schemas.openxmlformats.org/officeDocument/2006/relationships/slide" Target="slides/slide9.xml"/><Relationship Id="rId35" Type="http://schemas.openxmlformats.org/officeDocument/2006/relationships/font" Target="fonts/BitterSemiBold-bold.fntdata"/><Relationship Id="rId12" Type="http://schemas.openxmlformats.org/officeDocument/2006/relationships/slide" Target="slides/slide8.xml"/><Relationship Id="rId34" Type="http://schemas.openxmlformats.org/officeDocument/2006/relationships/font" Target="fonts/BitterSemiBold-regular.fntdata"/><Relationship Id="rId15" Type="http://schemas.openxmlformats.org/officeDocument/2006/relationships/slide" Target="slides/slide11.xml"/><Relationship Id="rId37" Type="http://schemas.openxmlformats.org/officeDocument/2006/relationships/font" Target="fonts/BitterSemiBold-boldItalic.fntdata"/><Relationship Id="rId14" Type="http://schemas.openxmlformats.org/officeDocument/2006/relationships/slide" Target="slides/slide10.xml"/><Relationship Id="rId36" Type="http://schemas.openxmlformats.org/officeDocument/2006/relationships/font" Target="fonts/BitterSemiBold-italic.fntdata"/><Relationship Id="rId17" Type="http://schemas.openxmlformats.org/officeDocument/2006/relationships/slide" Target="slides/slide13.xml"/><Relationship Id="rId16" Type="http://schemas.openxmlformats.org/officeDocument/2006/relationships/slide" Target="slides/slide12.xml"/><Relationship Id="rId38" Type="http://customschemas.google.com/relationships/presentationmetadata" Target="metadata"/><Relationship Id="rId19" Type="http://schemas.openxmlformats.org/officeDocument/2006/relationships/font" Target="fonts/BitterLight-bold.fntdata"/><Relationship Id="rId18" Type="http://schemas.openxmlformats.org/officeDocument/2006/relationships/font" Target="fonts/BitterLigh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3" name="Google Shape;263;p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3" name="Google Shape;283;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5" name="Google Shape;295;p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26dbdb803f8_0_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08" name="Google Shape;308;g26dbdb803f8_0_9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309" name="Google Shape;309;g26dbdb803f8_0_9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b="0" i="0" lang="es-A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 name="Google Shape;9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8" name="Google Shape;108;p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7" name="Google Shape;137;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2" name="Google Shape;172;p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6" name="Google Shape;196;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0" name="Google Shape;210;p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3" name="Google Shape;223;p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7" name="Google Shape;237;p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11" name="Shape 11"/>
        <p:cNvGrpSpPr/>
        <p:nvPr/>
      </p:nvGrpSpPr>
      <p:grpSpPr>
        <a:xfrm>
          <a:off x="0" y="0"/>
          <a:ext cx="0" cy="0"/>
          <a:chOff x="0" y="0"/>
          <a:chExt cx="0" cy="0"/>
        </a:xfrm>
      </p:grpSpPr>
      <p:sp>
        <p:nvSpPr>
          <p:cNvPr id="12" name="Google Shape;12;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68" name="Shape 68"/>
        <p:cNvGrpSpPr/>
        <p:nvPr/>
      </p:nvGrpSpPr>
      <p:grpSpPr>
        <a:xfrm>
          <a:off x="0" y="0"/>
          <a:ext cx="0" cy="0"/>
          <a:chOff x="0" y="0"/>
          <a:chExt cx="0" cy="0"/>
        </a:xfrm>
      </p:grpSpPr>
      <p:sp>
        <p:nvSpPr>
          <p:cNvPr id="69" name="Google Shape;69;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4" name="Shape 74"/>
        <p:cNvGrpSpPr/>
        <p:nvPr/>
      </p:nvGrpSpPr>
      <p:grpSpPr>
        <a:xfrm>
          <a:off x="0" y="0"/>
          <a:ext cx="0" cy="0"/>
          <a:chOff x="0" y="0"/>
          <a:chExt cx="0" cy="0"/>
        </a:xfrm>
      </p:grpSpPr>
      <p:sp>
        <p:nvSpPr>
          <p:cNvPr id="75" name="Google Shape;75;p2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5" name="Shape 15"/>
        <p:cNvGrpSpPr/>
        <p:nvPr/>
      </p:nvGrpSpPr>
      <p:grpSpPr>
        <a:xfrm>
          <a:off x="0" y="0"/>
          <a:ext cx="0" cy="0"/>
          <a:chOff x="0" y="0"/>
          <a:chExt cx="0" cy="0"/>
        </a:xfrm>
      </p:grpSpPr>
      <p:sp>
        <p:nvSpPr>
          <p:cNvPr id="16" name="Google Shape;16;p1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21" name="Shape 21"/>
        <p:cNvGrpSpPr/>
        <p:nvPr/>
      </p:nvGrpSpPr>
      <p:grpSpPr>
        <a:xfrm>
          <a:off x="0" y="0"/>
          <a:ext cx="0" cy="0"/>
          <a:chOff x="0" y="0"/>
          <a:chExt cx="0" cy="0"/>
        </a:xfrm>
      </p:grpSpPr>
      <p:sp>
        <p:nvSpPr>
          <p:cNvPr id="22" name="Google Shape;22;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7" name="Shape 27"/>
        <p:cNvGrpSpPr/>
        <p:nvPr/>
      </p:nvGrpSpPr>
      <p:grpSpPr>
        <a:xfrm>
          <a:off x="0" y="0"/>
          <a:ext cx="0" cy="0"/>
          <a:chOff x="0" y="0"/>
          <a:chExt cx="0" cy="0"/>
        </a:xfrm>
      </p:grpSpPr>
      <p:sp>
        <p:nvSpPr>
          <p:cNvPr id="28" name="Google Shape;28;p1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3" name="Shape 33"/>
        <p:cNvGrpSpPr/>
        <p:nvPr/>
      </p:nvGrpSpPr>
      <p:grpSpPr>
        <a:xfrm>
          <a:off x="0" y="0"/>
          <a:ext cx="0" cy="0"/>
          <a:chOff x="0" y="0"/>
          <a:chExt cx="0" cy="0"/>
        </a:xfrm>
      </p:grpSpPr>
      <p:sp>
        <p:nvSpPr>
          <p:cNvPr id="34" name="Google Shape;34;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40" name="Shape 40"/>
        <p:cNvGrpSpPr/>
        <p:nvPr/>
      </p:nvGrpSpPr>
      <p:grpSpPr>
        <a:xfrm>
          <a:off x="0" y="0"/>
          <a:ext cx="0" cy="0"/>
          <a:chOff x="0" y="0"/>
          <a:chExt cx="0" cy="0"/>
        </a:xfrm>
      </p:grpSpPr>
      <p:sp>
        <p:nvSpPr>
          <p:cNvPr id="41" name="Google Shape;41;p2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2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2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49" name="Shape 49"/>
        <p:cNvGrpSpPr/>
        <p:nvPr/>
      </p:nvGrpSpPr>
      <p:grpSpPr>
        <a:xfrm>
          <a:off x="0" y="0"/>
          <a:ext cx="0" cy="0"/>
          <a:chOff x="0" y="0"/>
          <a:chExt cx="0" cy="0"/>
        </a:xfrm>
      </p:grpSpPr>
      <p:sp>
        <p:nvSpPr>
          <p:cNvPr id="50" name="Google Shape;50;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4" name="Shape 54"/>
        <p:cNvGrpSpPr/>
        <p:nvPr/>
      </p:nvGrpSpPr>
      <p:grpSpPr>
        <a:xfrm>
          <a:off x="0" y="0"/>
          <a:ext cx="0" cy="0"/>
          <a:chOff x="0" y="0"/>
          <a:chExt cx="0" cy="0"/>
        </a:xfrm>
      </p:grpSpPr>
      <p:sp>
        <p:nvSpPr>
          <p:cNvPr id="55" name="Google Shape;55;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1" name="Shape 61"/>
        <p:cNvGrpSpPr/>
        <p:nvPr/>
      </p:nvGrpSpPr>
      <p:grpSpPr>
        <a:xfrm>
          <a:off x="0" y="0"/>
          <a:ext cx="0" cy="0"/>
          <a:chOff x="0" y="0"/>
          <a:chExt cx="0" cy="0"/>
        </a:xfrm>
      </p:grpSpPr>
      <p:sp>
        <p:nvSpPr>
          <p:cNvPr id="62" name="Google Shape;62;p2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3"/>
          <p:cNvSpPr/>
          <p:nvPr>
            <p:ph idx="2" type="pic"/>
          </p:nvPr>
        </p:nvSpPr>
        <p:spPr>
          <a:xfrm>
            <a:off x="5183188" y="987425"/>
            <a:ext cx="6172200" cy="4873625"/>
          </a:xfrm>
          <a:prstGeom prst="rect">
            <a:avLst/>
          </a:prstGeom>
          <a:noFill/>
          <a:ln>
            <a:noFill/>
          </a:ln>
        </p:spPr>
      </p:sp>
      <p:sp>
        <p:nvSpPr>
          <p:cNvPr id="64" name="Google Shape;64;p2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A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jpg"/><Relationship Id="rId4" Type="http://schemas.openxmlformats.org/officeDocument/2006/relationships/image" Target="../media/image1.jpg"/><Relationship Id="rId5"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jp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1.jpg"/><Relationship Id="rId5"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jp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4.jpg"/><Relationship Id="rId4" Type="http://schemas.openxmlformats.org/officeDocument/2006/relationships/image" Target="../media/image1.jpg"/><Relationship Id="rId5"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image" Target="../media/image2.jpg"/><Relationship Id="rId5" Type="http://schemas.openxmlformats.org/officeDocument/2006/relationships/image" Target="../media/image1.jpg"/><Relationship Id="rId6" Type="http://schemas.openxmlformats.org/officeDocument/2006/relationships/image" Target="../media/image9.png"/><Relationship Id="rId7" Type="http://schemas.openxmlformats.org/officeDocument/2006/relationships/hyperlink" Target="https://cyt.rec.uba.ar/investigacion/becas/becas-ci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1.jpg"/><Relationship Id="rId5"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1.jpg"/><Relationship Id="rId6" Type="http://schemas.openxmlformats.org/officeDocument/2006/relationships/image" Target="../media/image9.png"/><Relationship Id="rId7"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jpg"/><Relationship Id="rId4" Type="http://schemas.openxmlformats.org/officeDocument/2006/relationships/image" Target="../media/image9.png"/><Relationship Id="rId5"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jpg"/><Relationship Id="rId6"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1.jpg"/><Relationship Id="rId5"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b="0" l="18815" r="51604" t="0"/>
          <a:stretch/>
        </p:blipFill>
        <p:spPr>
          <a:xfrm rot="10800000">
            <a:off x="8886125" y="-5875"/>
            <a:ext cx="3305876" cy="6292376"/>
          </a:xfrm>
          <a:prstGeom prst="rect">
            <a:avLst/>
          </a:prstGeom>
          <a:noFill/>
          <a:ln>
            <a:noFill/>
          </a:ln>
        </p:spPr>
      </p:pic>
      <p:pic>
        <p:nvPicPr>
          <p:cNvPr id="85" name="Google Shape;85;p1"/>
          <p:cNvPicPr preferRelativeResize="0"/>
          <p:nvPr/>
        </p:nvPicPr>
        <p:blipFill rotWithShape="1">
          <a:blip r:embed="rId3">
            <a:alphaModFix/>
          </a:blip>
          <a:srcRect b="0" l="18815" r="51604" t="0"/>
          <a:stretch/>
        </p:blipFill>
        <p:spPr>
          <a:xfrm>
            <a:off x="0" y="0"/>
            <a:ext cx="3305876" cy="6292376"/>
          </a:xfrm>
          <a:prstGeom prst="rect">
            <a:avLst/>
          </a:prstGeom>
          <a:noFill/>
          <a:ln>
            <a:noFill/>
          </a:ln>
        </p:spPr>
      </p:pic>
      <p:sp>
        <p:nvSpPr>
          <p:cNvPr id="86" name="Google Shape;86;p1"/>
          <p:cNvSpPr txBox="1"/>
          <p:nvPr/>
        </p:nvSpPr>
        <p:spPr>
          <a:xfrm>
            <a:off x="2600250" y="3644700"/>
            <a:ext cx="6991500" cy="6318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1D2554"/>
              </a:buClr>
              <a:buSzPts val="4000"/>
              <a:buFont typeface="Bitter ExtraBold"/>
              <a:buNone/>
            </a:pPr>
            <a:r>
              <a:rPr lang="es-AR" sz="1800">
                <a:solidFill>
                  <a:srgbClr val="00B8DB"/>
                </a:solidFill>
                <a:latin typeface="Bitter Medium"/>
                <a:ea typeface="Bitter Medium"/>
                <a:cs typeface="Bitter Medium"/>
                <a:sym typeface="Bitter Medium"/>
              </a:rPr>
              <a:t>Instructivo para presentar la documentación</a:t>
            </a:r>
            <a:endParaRPr sz="1800">
              <a:solidFill>
                <a:srgbClr val="00B8DB"/>
              </a:solidFill>
              <a:latin typeface="Bitter Medium"/>
              <a:ea typeface="Bitter Medium"/>
              <a:cs typeface="Bitter Medium"/>
              <a:sym typeface="Bitter Medium"/>
            </a:endParaRPr>
          </a:p>
        </p:txBody>
      </p:sp>
      <p:sp>
        <p:nvSpPr>
          <p:cNvPr id="87" name="Google Shape;87;p1"/>
          <p:cNvSpPr/>
          <p:nvPr/>
        </p:nvSpPr>
        <p:spPr>
          <a:xfrm>
            <a:off x="3626000" y="6292375"/>
            <a:ext cx="8566200" cy="576600"/>
          </a:xfrm>
          <a:prstGeom prst="rect">
            <a:avLst/>
          </a:prstGeom>
          <a:solidFill>
            <a:srgbClr val="91BDE1">
              <a:alpha val="29750"/>
            </a:srgbClr>
          </a:solidFill>
          <a:ln>
            <a:noFill/>
          </a:ln>
        </p:spPr>
        <p:txBody>
          <a:bodyPr anchorCtr="0" anchor="ctr" bIns="34275" lIns="68575" spcFirstLastPara="1" rIns="68575" wrap="square" tIns="34275">
            <a:noAutofit/>
          </a:bodyPr>
          <a:lstStyle/>
          <a:p>
            <a:pPr indent="0" lvl="0" marL="0" rtl="0" algn="ctr">
              <a:spcBef>
                <a:spcPts val="0"/>
              </a:spcBef>
              <a:spcAft>
                <a:spcPts val="0"/>
              </a:spcAft>
              <a:buClr>
                <a:srgbClr val="000000"/>
              </a:buClr>
              <a:buSzPts val="1100"/>
              <a:buFont typeface="Arial"/>
              <a:buNone/>
            </a:pPr>
            <a:r>
              <a:rPr i="1" lang="es-AR" sz="1200">
                <a:solidFill>
                  <a:srgbClr val="1D2554"/>
                </a:solidFill>
                <a:latin typeface="Bitter"/>
                <a:ea typeface="Bitter"/>
                <a:cs typeface="Bitter"/>
                <a:sym typeface="Bitter"/>
              </a:rPr>
              <a:t>Toma de Posesión de Becas EVC-CIN</a:t>
            </a:r>
            <a:endParaRPr i="1" sz="1200">
              <a:solidFill>
                <a:srgbClr val="1D2554"/>
              </a:solidFill>
              <a:latin typeface="Bitter"/>
              <a:ea typeface="Bitter"/>
              <a:cs typeface="Bitter"/>
              <a:sym typeface="Bitter"/>
            </a:endParaRPr>
          </a:p>
        </p:txBody>
      </p:sp>
      <p:pic>
        <p:nvPicPr>
          <p:cNvPr id="88" name="Google Shape;88;p1"/>
          <p:cNvPicPr preferRelativeResize="0"/>
          <p:nvPr/>
        </p:nvPicPr>
        <p:blipFill>
          <a:blip r:embed="rId4">
            <a:alphaModFix/>
          </a:blip>
          <a:stretch>
            <a:fillRect/>
          </a:stretch>
        </p:blipFill>
        <p:spPr>
          <a:xfrm>
            <a:off x="0" y="6292376"/>
            <a:ext cx="1904159" cy="576544"/>
          </a:xfrm>
          <a:prstGeom prst="rect">
            <a:avLst/>
          </a:prstGeom>
          <a:noFill/>
          <a:ln>
            <a:noFill/>
          </a:ln>
        </p:spPr>
      </p:pic>
      <p:pic>
        <p:nvPicPr>
          <p:cNvPr id="89" name="Google Shape;89;p1"/>
          <p:cNvPicPr preferRelativeResize="0"/>
          <p:nvPr/>
        </p:nvPicPr>
        <p:blipFill>
          <a:blip r:embed="rId5">
            <a:alphaModFix/>
          </a:blip>
          <a:stretch>
            <a:fillRect/>
          </a:stretch>
        </p:blipFill>
        <p:spPr>
          <a:xfrm>
            <a:off x="1894518" y="6292389"/>
            <a:ext cx="1731477" cy="576550"/>
          </a:xfrm>
          <a:prstGeom prst="rect">
            <a:avLst/>
          </a:prstGeom>
          <a:noFill/>
          <a:ln>
            <a:noFill/>
          </a:ln>
        </p:spPr>
      </p:pic>
      <p:cxnSp>
        <p:nvCxnSpPr>
          <p:cNvPr id="90" name="Google Shape;90;p1"/>
          <p:cNvCxnSpPr/>
          <p:nvPr/>
        </p:nvCxnSpPr>
        <p:spPr>
          <a:xfrm>
            <a:off x="2600250" y="3567100"/>
            <a:ext cx="6991500" cy="0"/>
          </a:xfrm>
          <a:prstGeom prst="straightConnector1">
            <a:avLst/>
          </a:prstGeom>
          <a:noFill/>
          <a:ln cap="flat" cmpd="sng" w="19050">
            <a:solidFill>
              <a:srgbClr val="1D2554"/>
            </a:solidFill>
            <a:prstDash val="solid"/>
            <a:round/>
            <a:headEnd len="med" w="med" type="none"/>
            <a:tailEnd len="med" w="med" type="none"/>
          </a:ln>
        </p:spPr>
      </p:cxnSp>
      <p:sp>
        <p:nvSpPr>
          <p:cNvPr id="91" name="Google Shape;91;p1"/>
          <p:cNvSpPr txBox="1"/>
          <p:nvPr/>
        </p:nvSpPr>
        <p:spPr>
          <a:xfrm>
            <a:off x="2615400" y="2144800"/>
            <a:ext cx="6991500" cy="1416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lang="es-AR" sz="4000">
                <a:solidFill>
                  <a:srgbClr val="1D2554"/>
                </a:solidFill>
                <a:latin typeface="Bitter Black"/>
                <a:ea typeface="Bitter Black"/>
                <a:cs typeface="Bitter Black"/>
                <a:sym typeface="Bitter Black"/>
              </a:rPr>
              <a:t>Toma de Posesión de Becas EVC - CIN</a:t>
            </a:r>
            <a:endParaRPr sz="4000">
              <a:solidFill>
                <a:srgbClr val="1D2554"/>
              </a:solidFill>
              <a:latin typeface="Bitter Black"/>
              <a:ea typeface="Bitter Black"/>
              <a:cs typeface="Bitter Black"/>
              <a:sym typeface="Bitter Black"/>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cxnSp>
        <p:nvCxnSpPr>
          <p:cNvPr id="265" name="Google Shape;265;p10"/>
          <p:cNvCxnSpPr/>
          <p:nvPr/>
        </p:nvCxnSpPr>
        <p:spPr>
          <a:xfrm>
            <a:off x="3754725" y="3185350"/>
            <a:ext cx="0" cy="1107300"/>
          </a:xfrm>
          <a:prstGeom prst="straightConnector1">
            <a:avLst/>
          </a:prstGeom>
          <a:noFill/>
          <a:ln cap="flat" cmpd="sng" w="28575">
            <a:solidFill>
              <a:srgbClr val="1D2554"/>
            </a:solidFill>
            <a:prstDash val="solid"/>
            <a:round/>
            <a:headEnd len="sm" w="sm" type="none"/>
            <a:tailEnd len="sm" w="sm" type="none"/>
          </a:ln>
        </p:spPr>
      </p:cxnSp>
      <p:sp>
        <p:nvSpPr>
          <p:cNvPr id="266" name="Google Shape;266;p10"/>
          <p:cNvSpPr/>
          <p:nvPr/>
        </p:nvSpPr>
        <p:spPr>
          <a:xfrm>
            <a:off x="1293350" y="1575450"/>
            <a:ext cx="5875500" cy="1658400"/>
          </a:xfrm>
          <a:prstGeom prst="rect">
            <a:avLst/>
          </a:prstGeom>
          <a:solidFill>
            <a:srgbClr val="BDD6EE"/>
          </a:solidFill>
          <a:ln>
            <a:noFill/>
          </a:ln>
          <a:effectLst>
            <a:outerShdw blurRad="71438"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t/>
            </a:r>
            <a:endParaRPr b="1" sz="2400">
              <a:solidFill>
                <a:srgbClr val="351C75"/>
              </a:solidFill>
              <a:latin typeface="Bitter"/>
              <a:ea typeface="Bitter"/>
              <a:cs typeface="Bitter"/>
              <a:sym typeface="Bitter"/>
            </a:endParaRPr>
          </a:p>
        </p:txBody>
      </p:sp>
      <p:sp>
        <p:nvSpPr>
          <p:cNvPr id="267" name="Google Shape;267;p10"/>
          <p:cNvSpPr txBox="1"/>
          <p:nvPr/>
        </p:nvSpPr>
        <p:spPr>
          <a:xfrm>
            <a:off x="1444323" y="1526309"/>
            <a:ext cx="5633400" cy="1613100"/>
          </a:xfrm>
          <a:prstGeom prst="rect">
            <a:avLst/>
          </a:prstGeom>
          <a:noFill/>
          <a:ln>
            <a:noFill/>
          </a:ln>
          <a:effectLst>
            <a:outerShdw blurRad="71438" rotWithShape="0" algn="bl" dir="5400000" dist="19050">
              <a:srgbClr val="000000">
                <a:alpha val="30000"/>
              </a:srgbClr>
            </a:outerShdw>
          </a:effectLst>
        </p:spPr>
        <p:txBody>
          <a:bodyPr anchorCtr="0" anchor="ctr" bIns="45700" lIns="91425" spcFirstLastPara="1" rIns="91425" wrap="square" tIns="45700">
            <a:spAutoFit/>
          </a:bodyPr>
          <a:lstStyle/>
          <a:p>
            <a:pPr indent="0" lvl="0" marL="0" marR="0" rtl="0" algn="ctr">
              <a:lnSpc>
                <a:spcPct val="115000"/>
              </a:lnSpc>
              <a:spcBef>
                <a:spcPts val="0"/>
              </a:spcBef>
              <a:spcAft>
                <a:spcPts val="0"/>
              </a:spcAft>
              <a:buNone/>
            </a:pPr>
            <a:r>
              <a:rPr b="1" lang="es-AR" sz="1600">
                <a:solidFill>
                  <a:srgbClr val="351C75"/>
                </a:solidFill>
                <a:latin typeface="Bitter"/>
                <a:ea typeface="Bitter"/>
                <a:cs typeface="Bitter"/>
                <a:sym typeface="Bitter"/>
              </a:rPr>
              <a:t>IMPORTANTE:</a:t>
            </a:r>
            <a:r>
              <a:rPr b="1" lang="es-AR" sz="2400">
                <a:solidFill>
                  <a:srgbClr val="351C75"/>
                </a:solidFill>
                <a:latin typeface="Bitter"/>
                <a:ea typeface="Bitter"/>
                <a:cs typeface="Bitter"/>
                <a:sym typeface="Bitter"/>
              </a:rPr>
              <a:t> </a:t>
            </a:r>
            <a:endParaRPr b="1" sz="2400">
              <a:solidFill>
                <a:srgbClr val="351C75"/>
              </a:solidFill>
              <a:latin typeface="Bitter"/>
              <a:ea typeface="Bitter"/>
              <a:cs typeface="Bitter"/>
              <a:sym typeface="Bitter"/>
            </a:endParaRPr>
          </a:p>
          <a:p>
            <a:pPr indent="0" lvl="0" marL="0" marR="0" rtl="0" algn="ctr">
              <a:lnSpc>
                <a:spcPct val="115000"/>
              </a:lnSpc>
              <a:spcBef>
                <a:spcPts val="0"/>
              </a:spcBef>
              <a:spcAft>
                <a:spcPts val="0"/>
              </a:spcAft>
              <a:buNone/>
            </a:pPr>
            <a:r>
              <a:rPr lang="es-AR" sz="1600">
                <a:latin typeface="Bitter"/>
                <a:ea typeface="Bitter"/>
                <a:cs typeface="Bitter"/>
                <a:sym typeface="Bitter"/>
              </a:rPr>
              <a:t>Si hay algún error en la presentación enviada se le informará al becario para que el mismo subsane lo faltante y lo reenvie a través de la Secretaría de Investigación de su facultad</a:t>
            </a:r>
            <a:endParaRPr sz="1600">
              <a:latin typeface="Bitter"/>
              <a:ea typeface="Bitter"/>
              <a:cs typeface="Bitter"/>
              <a:sym typeface="Bitter"/>
            </a:endParaRPr>
          </a:p>
        </p:txBody>
      </p:sp>
      <p:cxnSp>
        <p:nvCxnSpPr>
          <p:cNvPr id="268" name="Google Shape;268;p10"/>
          <p:cNvCxnSpPr>
            <a:stCxn id="269" idx="3"/>
            <a:endCxn id="270" idx="3"/>
          </p:cNvCxnSpPr>
          <p:nvPr/>
        </p:nvCxnSpPr>
        <p:spPr>
          <a:xfrm flipH="1" rot="10800000">
            <a:off x="4645700" y="4365150"/>
            <a:ext cx="6429900" cy="600"/>
          </a:xfrm>
          <a:prstGeom prst="straightConnector1">
            <a:avLst/>
          </a:prstGeom>
          <a:noFill/>
          <a:ln cap="flat" cmpd="sng" w="28575">
            <a:solidFill>
              <a:srgbClr val="1D2554"/>
            </a:solidFill>
            <a:prstDash val="solid"/>
            <a:miter lim="800000"/>
            <a:headEnd len="sm" w="sm" type="none"/>
            <a:tailEnd len="sm" w="sm" type="none"/>
          </a:ln>
        </p:spPr>
      </p:cxnSp>
      <p:sp>
        <p:nvSpPr>
          <p:cNvPr id="271" name="Google Shape;271;p10"/>
          <p:cNvSpPr/>
          <p:nvPr/>
        </p:nvSpPr>
        <p:spPr>
          <a:xfrm>
            <a:off x="4787650" y="3960150"/>
            <a:ext cx="1881900" cy="771900"/>
          </a:xfrm>
          <a:prstGeom prst="rect">
            <a:avLst/>
          </a:prstGeom>
          <a:solidFill>
            <a:srgbClr val="FFFFFF"/>
          </a:solidFill>
          <a:ln cap="flat" cmpd="sng" w="28575">
            <a:solidFill>
              <a:srgbClr val="1D255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highlight>
                <a:srgbClr val="1D2554"/>
              </a:highlight>
              <a:latin typeface="Calibri"/>
              <a:ea typeface="Calibri"/>
              <a:cs typeface="Calibri"/>
              <a:sym typeface="Calibri"/>
            </a:endParaRPr>
          </a:p>
        </p:txBody>
      </p:sp>
      <p:sp>
        <p:nvSpPr>
          <p:cNvPr id="272" name="Google Shape;272;p10"/>
          <p:cNvSpPr/>
          <p:nvPr/>
        </p:nvSpPr>
        <p:spPr>
          <a:xfrm>
            <a:off x="6845550" y="3850373"/>
            <a:ext cx="1688100" cy="1029600"/>
          </a:xfrm>
          <a:prstGeom prst="rect">
            <a:avLst/>
          </a:prstGeom>
          <a:solidFill>
            <a:srgbClr val="FFFFFF"/>
          </a:solidFill>
          <a:ln cap="flat" cmpd="sng" w="28575">
            <a:solidFill>
              <a:srgbClr val="1D255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highlight>
                <a:srgbClr val="1D2554"/>
              </a:highlight>
              <a:latin typeface="Calibri"/>
              <a:ea typeface="Calibri"/>
              <a:cs typeface="Calibri"/>
              <a:sym typeface="Calibri"/>
            </a:endParaRPr>
          </a:p>
        </p:txBody>
      </p:sp>
      <p:sp>
        <p:nvSpPr>
          <p:cNvPr id="269" name="Google Shape;269;p10"/>
          <p:cNvSpPr/>
          <p:nvPr/>
        </p:nvSpPr>
        <p:spPr>
          <a:xfrm>
            <a:off x="2861600" y="3719700"/>
            <a:ext cx="1784100" cy="1292100"/>
          </a:xfrm>
          <a:prstGeom prst="rect">
            <a:avLst/>
          </a:prstGeom>
          <a:solidFill>
            <a:srgbClr val="FFFFFF"/>
          </a:solidFill>
          <a:ln cap="flat" cmpd="sng" w="28575">
            <a:solidFill>
              <a:srgbClr val="1D255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highlight>
                <a:srgbClr val="1D2554"/>
              </a:highlight>
              <a:latin typeface="Calibri"/>
              <a:ea typeface="Calibri"/>
              <a:cs typeface="Calibri"/>
              <a:sym typeface="Calibri"/>
            </a:endParaRPr>
          </a:p>
        </p:txBody>
      </p:sp>
      <p:sp>
        <p:nvSpPr>
          <p:cNvPr id="273" name="Google Shape;273;p10"/>
          <p:cNvSpPr txBox="1"/>
          <p:nvPr/>
        </p:nvSpPr>
        <p:spPr>
          <a:xfrm>
            <a:off x="4804675" y="4014450"/>
            <a:ext cx="1881900" cy="768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1600"/>
              <a:buFont typeface="Arial"/>
              <a:buNone/>
            </a:pPr>
            <a:r>
              <a:rPr b="0" i="0" lang="es-AR" sz="1600" u="none" cap="none" strike="noStrike">
                <a:solidFill>
                  <a:srgbClr val="000000"/>
                </a:solidFill>
                <a:latin typeface="Bitter"/>
                <a:ea typeface="Bitter"/>
                <a:cs typeface="Bitter"/>
                <a:sym typeface="Bitter"/>
              </a:rPr>
              <a:t>Corrección de documentación en un único PDF</a:t>
            </a:r>
            <a:endParaRPr b="0" i="0" sz="1400" u="none" cap="none" strike="noStrike">
              <a:solidFill>
                <a:srgbClr val="000000"/>
              </a:solidFill>
              <a:latin typeface="Arial"/>
              <a:ea typeface="Arial"/>
              <a:cs typeface="Arial"/>
              <a:sym typeface="Arial"/>
            </a:endParaRPr>
          </a:p>
        </p:txBody>
      </p:sp>
      <p:sp>
        <p:nvSpPr>
          <p:cNvPr id="274" name="Google Shape;274;p10"/>
          <p:cNvSpPr txBox="1"/>
          <p:nvPr/>
        </p:nvSpPr>
        <p:spPr>
          <a:xfrm>
            <a:off x="2861600" y="3960150"/>
            <a:ext cx="1896300" cy="5172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1600"/>
              <a:buFont typeface="Arial"/>
              <a:buNone/>
            </a:pPr>
            <a:r>
              <a:rPr b="0" i="0" lang="es-AR" sz="1600" u="none" cap="none" strike="noStrike">
                <a:solidFill>
                  <a:srgbClr val="000000"/>
                </a:solidFill>
                <a:latin typeface="Bitter"/>
                <a:ea typeface="Bitter"/>
                <a:cs typeface="Bitter"/>
                <a:sym typeface="Bitter"/>
              </a:rPr>
              <a:t>Pedido de Corrección desde el DAE al becario</a:t>
            </a:r>
            <a:endParaRPr b="0" i="0" sz="1800" u="none" cap="none" strike="noStrike">
              <a:solidFill>
                <a:srgbClr val="000000"/>
              </a:solidFill>
              <a:latin typeface="Bitter"/>
              <a:ea typeface="Bitter"/>
              <a:cs typeface="Bitter"/>
              <a:sym typeface="Bitter"/>
            </a:endParaRPr>
          </a:p>
        </p:txBody>
      </p:sp>
      <p:sp>
        <p:nvSpPr>
          <p:cNvPr id="275" name="Google Shape;275;p10"/>
          <p:cNvSpPr txBox="1"/>
          <p:nvPr/>
        </p:nvSpPr>
        <p:spPr>
          <a:xfrm>
            <a:off x="6899000" y="3886000"/>
            <a:ext cx="1688100" cy="581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1600"/>
              <a:buFont typeface="Arial"/>
              <a:buNone/>
            </a:pPr>
            <a:r>
              <a:rPr b="0" i="0" lang="es-AR" sz="1600" u="none" cap="none" strike="noStrike">
                <a:solidFill>
                  <a:srgbClr val="000000"/>
                </a:solidFill>
                <a:latin typeface="Bitter"/>
                <a:ea typeface="Bitter"/>
                <a:cs typeface="Bitter"/>
                <a:sym typeface="Bitter"/>
              </a:rPr>
              <a:t>Enviar a su Secretaría de Investigación la corrección</a:t>
            </a:r>
            <a:endParaRPr b="0" i="0" sz="1800" u="none" cap="none" strike="noStrike">
              <a:solidFill>
                <a:srgbClr val="000000"/>
              </a:solidFill>
              <a:latin typeface="Bitter"/>
              <a:ea typeface="Bitter"/>
              <a:cs typeface="Bitter"/>
              <a:sym typeface="Bitter"/>
            </a:endParaRPr>
          </a:p>
        </p:txBody>
      </p:sp>
      <p:sp>
        <p:nvSpPr>
          <p:cNvPr id="270" name="Google Shape;270;p10"/>
          <p:cNvSpPr/>
          <p:nvPr/>
        </p:nvSpPr>
        <p:spPr>
          <a:xfrm>
            <a:off x="8750550" y="3850375"/>
            <a:ext cx="2325000" cy="1029600"/>
          </a:xfrm>
          <a:prstGeom prst="rect">
            <a:avLst/>
          </a:prstGeom>
          <a:solidFill>
            <a:srgbClr val="FFFFFF"/>
          </a:solidFill>
          <a:ln cap="flat" cmpd="sng" w="28575">
            <a:solidFill>
              <a:srgbClr val="1D255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highlight>
                <a:srgbClr val="1D2554"/>
              </a:highlight>
              <a:latin typeface="Calibri"/>
              <a:ea typeface="Calibri"/>
              <a:cs typeface="Calibri"/>
              <a:sym typeface="Calibri"/>
            </a:endParaRPr>
          </a:p>
        </p:txBody>
      </p:sp>
      <p:sp>
        <p:nvSpPr>
          <p:cNvPr id="276" name="Google Shape;276;p10"/>
          <p:cNvSpPr txBox="1"/>
          <p:nvPr/>
        </p:nvSpPr>
        <p:spPr>
          <a:xfrm>
            <a:off x="8804000" y="3886000"/>
            <a:ext cx="2233200" cy="581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1600"/>
              <a:buFont typeface="Arial"/>
              <a:buNone/>
            </a:pPr>
            <a:r>
              <a:rPr b="0" i="0" lang="es-AR" sz="1600" u="none" cap="none" strike="noStrike">
                <a:solidFill>
                  <a:srgbClr val="000000"/>
                </a:solidFill>
                <a:latin typeface="Bitter"/>
                <a:ea typeface="Bitter"/>
                <a:cs typeface="Bitter"/>
                <a:sym typeface="Bitter"/>
              </a:rPr>
              <a:t>La Secretaría de Investigación envía la documentación al DAE</a:t>
            </a:r>
            <a:endParaRPr b="0" i="0" sz="1800" u="none" cap="none" strike="noStrike">
              <a:solidFill>
                <a:srgbClr val="000000"/>
              </a:solidFill>
              <a:latin typeface="Bitter"/>
              <a:ea typeface="Bitter"/>
              <a:cs typeface="Bitter"/>
              <a:sym typeface="Bitter"/>
            </a:endParaRPr>
          </a:p>
        </p:txBody>
      </p:sp>
      <p:sp>
        <p:nvSpPr>
          <p:cNvPr id="277" name="Google Shape;277;p10"/>
          <p:cNvSpPr/>
          <p:nvPr/>
        </p:nvSpPr>
        <p:spPr>
          <a:xfrm>
            <a:off x="3626000" y="6292375"/>
            <a:ext cx="8566200" cy="576600"/>
          </a:xfrm>
          <a:prstGeom prst="rect">
            <a:avLst/>
          </a:prstGeom>
          <a:solidFill>
            <a:srgbClr val="91BDE1">
              <a:alpha val="29750"/>
            </a:srgbClr>
          </a:solidFill>
          <a:ln>
            <a:noFill/>
          </a:ln>
        </p:spPr>
        <p:txBody>
          <a:bodyPr anchorCtr="0" anchor="ctr" bIns="34275" lIns="68575" spcFirstLastPara="1" rIns="68575" wrap="square" tIns="34275">
            <a:noAutofit/>
          </a:bodyPr>
          <a:lstStyle/>
          <a:p>
            <a:pPr indent="0" lvl="0" marL="0" rtl="0" algn="ctr">
              <a:spcBef>
                <a:spcPts val="0"/>
              </a:spcBef>
              <a:spcAft>
                <a:spcPts val="0"/>
              </a:spcAft>
              <a:buClr>
                <a:srgbClr val="000000"/>
              </a:buClr>
              <a:buSzPts val="1100"/>
              <a:buFont typeface="Arial"/>
              <a:buNone/>
            </a:pPr>
            <a:r>
              <a:rPr i="1" lang="es-AR" sz="1200">
                <a:solidFill>
                  <a:srgbClr val="1D2554"/>
                </a:solidFill>
                <a:latin typeface="Bitter"/>
                <a:ea typeface="Bitter"/>
                <a:cs typeface="Bitter"/>
                <a:sym typeface="Bitter"/>
              </a:rPr>
              <a:t>Toma de Posesión de Becas EVC-CIN</a:t>
            </a:r>
            <a:endParaRPr i="1" sz="1200">
              <a:solidFill>
                <a:srgbClr val="1D2554"/>
              </a:solidFill>
              <a:latin typeface="Bitter"/>
              <a:ea typeface="Bitter"/>
              <a:cs typeface="Bitter"/>
              <a:sym typeface="Bitter"/>
            </a:endParaRPr>
          </a:p>
        </p:txBody>
      </p:sp>
      <p:pic>
        <p:nvPicPr>
          <p:cNvPr id="278" name="Google Shape;278;p10"/>
          <p:cNvPicPr preferRelativeResize="0"/>
          <p:nvPr/>
        </p:nvPicPr>
        <p:blipFill>
          <a:blip r:embed="rId3">
            <a:alphaModFix/>
          </a:blip>
          <a:stretch>
            <a:fillRect/>
          </a:stretch>
        </p:blipFill>
        <p:spPr>
          <a:xfrm>
            <a:off x="0" y="6292376"/>
            <a:ext cx="1904159" cy="576544"/>
          </a:xfrm>
          <a:prstGeom prst="rect">
            <a:avLst/>
          </a:prstGeom>
          <a:noFill/>
          <a:ln>
            <a:noFill/>
          </a:ln>
        </p:spPr>
      </p:pic>
      <p:pic>
        <p:nvPicPr>
          <p:cNvPr id="279" name="Google Shape;279;p10"/>
          <p:cNvPicPr preferRelativeResize="0"/>
          <p:nvPr/>
        </p:nvPicPr>
        <p:blipFill>
          <a:blip r:embed="rId4">
            <a:alphaModFix/>
          </a:blip>
          <a:stretch>
            <a:fillRect/>
          </a:stretch>
        </p:blipFill>
        <p:spPr>
          <a:xfrm>
            <a:off x="1894518" y="6292389"/>
            <a:ext cx="1731477" cy="576550"/>
          </a:xfrm>
          <a:prstGeom prst="rect">
            <a:avLst/>
          </a:prstGeom>
          <a:noFill/>
          <a:ln>
            <a:noFill/>
          </a:ln>
        </p:spPr>
      </p:pic>
      <p:sp>
        <p:nvSpPr>
          <p:cNvPr id="280" name="Google Shape;280;p10"/>
          <p:cNvSpPr/>
          <p:nvPr/>
        </p:nvSpPr>
        <p:spPr>
          <a:xfrm>
            <a:off x="278250" y="294767"/>
            <a:ext cx="11635500" cy="576600"/>
          </a:xfrm>
          <a:prstGeom prst="rect">
            <a:avLst/>
          </a:prstGeom>
          <a:solidFill>
            <a:srgbClr val="BDD6EE"/>
          </a:solidFill>
          <a:ln>
            <a:noFill/>
          </a:ln>
          <a:effectLst>
            <a:outerShdw blurRad="71438" rotWithShape="0" algn="bl" dir="5400000" dist="19050">
              <a:srgbClr val="000000">
                <a:alpha val="30000"/>
              </a:srgbClr>
            </a:outerShdw>
          </a:effectLst>
        </p:spPr>
        <p:txBody>
          <a:bodyPr anchorCtr="0" anchor="ctr" bIns="34275" lIns="68575" spcFirstLastPara="1" rIns="68575" wrap="square" tIns="34275">
            <a:noAutofit/>
          </a:bodyPr>
          <a:lstStyle/>
          <a:p>
            <a:pPr indent="0" lvl="0" marL="0" rtl="0" algn="ctr">
              <a:lnSpc>
                <a:spcPct val="150000"/>
              </a:lnSpc>
              <a:spcBef>
                <a:spcPts val="0"/>
              </a:spcBef>
              <a:spcAft>
                <a:spcPts val="0"/>
              </a:spcAft>
              <a:buNone/>
            </a:pPr>
            <a:r>
              <a:rPr b="1" lang="es-AR" sz="2400">
                <a:solidFill>
                  <a:srgbClr val="351C75"/>
                </a:solidFill>
                <a:latin typeface="Bitter"/>
                <a:ea typeface="Bitter"/>
                <a:cs typeface="Bitter"/>
                <a:sym typeface="Bitter"/>
              </a:rPr>
              <a:t>Proceso de Presentación - Errores de presentación</a:t>
            </a:r>
            <a:endParaRPr b="1" sz="2400">
              <a:solidFill>
                <a:srgbClr val="351C75"/>
              </a:solidFill>
              <a:latin typeface="Bitter"/>
              <a:ea typeface="Bitter"/>
              <a:cs typeface="Bitter"/>
              <a:sym typeface="Bitte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11"/>
          <p:cNvSpPr/>
          <p:nvPr/>
        </p:nvSpPr>
        <p:spPr>
          <a:xfrm>
            <a:off x="5961050" y="2189025"/>
            <a:ext cx="5235000" cy="2581500"/>
          </a:xfrm>
          <a:prstGeom prst="rect">
            <a:avLst/>
          </a:prstGeom>
          <a:solidFill>
            <a:srgbClr val="FFFFFF"/>
          </a:solidFill>
          <a:ln cap="flat" cmpd="sng" w="28575">
            <a:solidFill>
              <a:srgbClr val="1D255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highlight>
                <a:srgbClr val="1D2554"/>
              </a:highlight>
              <a:latin typeface="Calibri"/>
              <a:ea typeface="Calibri"/>
              <a:cs typeface="Calibri"/>
              <a:sym typeface="Calibri"/>
            </a:endParaRPr>
          </a:p>
        </p:txBody>
      </p:sp>
      <p:sp>
        <p:nvSpPr>
          <p:cNvPr id="286" name="Google Shape;286;p11"/>
          <p:cNvSpPr txBox="1"/>
          <p:nvPr/>
        </p:nvSpPr>
        <p:spPr>
          <a:xfrm>
            <a:off x="6072275" y="2273150"/>
            <a:ext cx="5124000" cy="9759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1600"/>
              <a:buFont typeface="Arial"/>
              <a:buNone/>
            </a:pPr>
            <a:r>
              <a:rPr b="0" i="0" lang="es-AR" sz="1600" u="none" cap="none" strike="noStrike">
                <a:solidFill>
                  <a:srgbClr val="000000"/>
                </a:solidFill>
                <a:latin typeface="Bitter"/>
                <a:ea typeface="Bitter"/>
                <a:cs typeface="Bitter"/>
                <a:sym typeface="Bitter"/>
              </a:rPr>
              <a:t>La beca cuenta con la cobertura de seguro, Provincia seguros, desde la toma de posesión de la beca hasta que culmina la misma.</a:t>
            </a:r>
            <a:endParaRPr b="0" i="0" sz="1600" u="none" cap="none" strike="noStrike">
              <a:solidFill>
                <a:srgbClr val="000000"/>
              </a:solidFill>
              <a:latin typeface="Bitter"/>
              <a:ea typeface="Bitter"/>
              <a:cs typeface="Bitter"/>
              <a:sym typeface="Bitter"/>
            </a:endParaRPr>
          </a:p>
          <a:p>
            <a:pPr indent="0" lvl="0" marL="0" marR="0" rtl="0" algn="l">
              <a:lnSpc>
                <a:spcPct val="90000"/>
              </a:lnSpc>
              <a:spcBef>
                <a:spcPts val="0"/>
              </a:spcBef>
              <a:spcAft>
                <a:spcPts val="0"/>
              </a:spcAft>
              <a:buClr>
                <a:srgbClr val="000000"/>
              </a:buClr>
              <a:buSzPts val="1600"/>
              <a:buFont typeface="Arial"/>
              <a:buNone/>
            </a:pPr>
            <a:r>
              <a:t/>
            </a:r>
            <a:endParaRPr b="0" i="0" sz="1600" u="none" cap="none" strike="noStrike">
              <a:solidFill>
                <a:srgbClr val="000000"/>
              </a:solidFill>
              <a:latin typeface="Bitter"/>
              <a:ea typeface="Bitter"/>
              <a:cs typeface="Bitter"/>
              <a:sym typeface="Bitter"/>
            </a:endParaRPr>
          </a:p>
          <a:p>
            <a:pPr indent="0" lvl="0" marL="0" marR="0" rtl="0" algn="l">
              <a:lnSpc>
                <a:spcPct val="90000"/>
              </a:lnSpc>
              <a:spcBef>
                <a:spcPts val="0"/>
              </a:spcBef>
              <a:spcAft>
                <a:spcPts val="0"/>
              </a:spcAft>
              <a:buClr>
                <a:srgbClr val="000000"/>
              </a:buClr>
              <a:buSzPts val="1600"/>
              <a:buFont typeface="Arial"/>
              <a:buNone/>
            </a:pPr>
            <a:r>
              <a:rPr b="0" i="0" lang="es-AR" sz="1600" u="none" cap="none" strike="noStrike">
                <a:solidFill>
                  <a:srgbClr val="000000"/>
                </a:solidFill>
                <a:latin typeface="Bitter"/>
                <a:ea typeface="Bitter"/>
                <a:cs typeface="Bitter"/>
                <a:sym typeface="Bitter"/>
              </a:rPr>
              <a:t>En la página WEB de </a:t>
            </a:r>
            <a:endParaRPr b="0" i="0" sz="1600" u="none" cap="none" strike="noStrike">
              <a:solidFill>
                <a:srgbClr val="000000"/>
              </a:solidFill>
              <a:latin typeface="Bitter"/>
              <a:ea typeface="Bitter"/>
              <a:cs typeface="Bitter"/>
              <a:sym typeface="Bitter"/>
            </a:endParaRPr>
          </a:p>
          <a:p>
            <a:pPr indent="0" lvl="0" marL="0" marR="0" rtl="0" algn="l">
              <a:lnSpc>
                <a:spcPct val="90000"/>
              </a:lnSpc>
              <a:spcBef>
                <a:spcPts val="0"/>
              </a:spcBef>
              <a:spcAft>
                <a:spcPts val="0"/>
              </a:spcAft>
              <a:buClr>
                <a:srgbClr val="000000"/>
              </a:buClr>
              <a:buSzPts val="1600"/>
              <a:buFont typeface="Arial"/>
              <a:buNone/>
            </a:pPr>
            <a:r>
              <a:t/>
            </a:r>
            <a:endParaRPr b="0" i="0" sz="1600" u="none" cap="none" strike="noStrike">
              <a:solidFill>
                <a:srgbClr val="000000"/>
              </a:solidFill>
              <a:latin typeface="Bitter"/>
              <a:ea typeface="Bitter"/>
              <a:cs typeface="Bitter"/>
              <a:sym typeface="Bitter"/>
            </a:endParaRPr>
          </a:p>
          <a:p>
            <a:pPr indent="0" lvl="0" marL="0" marR="0" rtl="0" algn="l">
              <a:lnSpc>
                <a:spcPct val="90000"/>
              </a:lnSpc>
              <a:spcBef>
                <a:spcPts val="0"/>
              </a:spcBef>
              <a:spcAft>
                <a:spcPts val="0"/>
              </a:spcAft>
              <a:buClr>
                <a:srgbClr val="000000"/>
              </a:buClr>
              <a:buSzPts val="1600"/>
              <a:buFont typeface="Arial"/>
              <a:buNone/>
            </a:pPr>
            <a:r>
              <a:rPr b="0" i="0" lang="es-AR" sz="1600" u="sng" cap="none" strike="noStrike">
                <a:solidFill>
                  <a:schemeClr val="hlink"/>
                </a:solidFill>
                <a:latin typeface="Bitter"/>
                <a:ea typeface="Bitter"/>
                <a:cs typeface="Bitter"/>
                <a:sym typeface="Bitter"/>
              </a:rPr>
              <a:t>https://cyt.rec.uba.ar/investigacion/becas/becas-cin/becas-cin-2022/</a:t>
            </a:r>
            <a:endParaRPr b="0" i="0" sz="1600" u="none" cap="none" strike="noStrike">
              <a:solidFill>
                <a:srgbClr val="000000"/>
              </a:solidFill>
              <a:latin typeface="Bitter"/>
              <a:ea typeface="Bitter"/>
              <a:cs typeface="Bitter"/>
              <a:sym typeface="Bitter"/>
            </a:endParaRPr>
          </a:p>
          <a:p>
            <a:pPr indent="0" lvl="0" marL="0" marR="0" rtl="0" algn="l">
              <a:lnSpc>
                <a:spcPct val="90000"/>
              </a:lnSpc>
              <a:spcBef>
                <a:spcPts val="0"/>
              </a:spcBef>
              <a:spcAft>
                <a:spcPts val="0"/>
              </a:spcAft>
              <a:buClr>
                <a:srgbClr val="000000"/>
              </a:buClr>
              <a:buSzPts val="1600"/>
              <a:buFont typeface="Arial"/>
              <a:buNone/>
            </a:pPr>
            <a:r>
              <a:rPr b="0" i="0" lang="es-AR" sz="1600" u="none" cap="none" strike="noStrike">
                <a:solidFill>
                  <a:srgbClr val="000000"/>
                </a:solidFill>
                <a:latin typeface="Bitter"/>
                <a:ea typeface="Bitter"/>
                <a:cs typeface="Bitter"/>
                <a:sym typeface="Bitter"/>
              </a:rPr>
              <a:t>encontrará el instructivo de ART para poder utilizarla y cómo.  </a:t>
            </a:r>
            <a:endParaRPr b="0" i="0" sz="1800" u="none" cap="none" strike="noStrike">
              <a:solidFill>
                <a:srgbClr val="000000"/>
              </a:solidFill>
              <a:latin typeface="Bitter"/>
              <a:ea typeface="Bitter"/>
              <a:cs typeface="Bitter"/>
              <a:sym typeface="Bitter"/>
            </a:endParaRPr>
          </a:p>
        </p:txBody>
      </p:sp>
      <p:sp>
        <p:nvSpPr>
          <p:cNvPr id="287" name="Google Shape;287;p11"/>
          <p:cNvSpPr txBox="1"/>
          <p:nvPr/>
        </p:nvSpPr>
        <p:spPr>
          <a:xfrm>
            <a:off x="451350" y="1755250"/>
            <a:ext cx="5478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pic>
        <p:nvPicPr>
          <p:cNvPr id="288" name="Google Shape;288;p11"/>
          <p:cNvPicPr preferRelativeResize="0"/>
          <p:nvPr/>
        </p:nvPicPr>
        <p:blipFill rotWithShape="1">
          <a:blip r:embed="rId3">
            <a:alphaModFix/>
          </a:blip>
          <a:srcRect b="0" l="0" r="0" t="0"/>
          <a:stretch/>
        </p:blipFill>
        <p:spPr>
          <a:xfrm>
            <a:off x="1163500" y="1316801"/>
            <a:ext cx="4116724" cy="4670898"/>
          </a:xfrm>
          <a:prstGeom prst="rect">
            <a:avLst/>
          </a:prstGeom>
          <a:noFill/>
          <a:ln>
            <a:noFill/>
          </a:ln>
        </p:spPr>
      </p:pic>
      <p:sp>
        <p:nvSpPr>
          <p:cNvPr id="289" name="Google Shape;289;p11"/>
          <p:cNvSpPr/>
          <p:nvPr/>
        </p:nvSpPr>
        <p:spPr>
          <a:xfrm>
            <a:off x="3626000" y="6292375"/>
            <a:ext cx="8566200" cy="576600"/>
          </a:xfrm>
          <a:prstGeom prst="rect">
            <a:avLst/>
          </a:prstGeom>
          <a:solidFill>
            <a:srgbClr val="91BDE1">
              <a:alpha val="29750"/>
            </a:srgbClr>
          </a:solidFill>
          <a:ln>
            <a:noFill/>
          </a:ln>
        </p:spPr>
        <p:txBody>
          <a:bodyPr anchorCtr="0" anchor="ctr" bIns="34275" lIns="68575" spcFirstLastPara="1" rIns="68575" wrap="square" tIns="34275">
            <a:noAutofit/>
          </a:bodyPr>
          <a:lstStyle/>
          <a:p>
            <a:pPr indent="0" lvl="0" marL="0" rtl="0" algn="ctr">
              <a:spcBef>
                <a:spcPts val="0"/>
              </a:spcBef>
              <a:spcAft>
                <a:spcPts val="0"/>
              </a:spcAft>
              <a:buClr>
                <a:srgbClr val="000000"/>
              </a:buClr>
              <a:buSzPts val="1100"/>
              <a:buFont typeface="Arial"/>
              <a:buNone/>
            </a:pPr>
            <a:r>
              <a:rPr i="1" lang="es-AR" sz="1200">
                <a:solidFill>
                  <a:srgbClr val="1D2554"/>
                </a:solidFill>
                <a:latin typeface="Bitter"/>
                <a:ea typeface="Bitter"/>
                <a:cs typeface="Bitter"/>
                <a:sym typeface="Bitter"/>
              </a:rPr>
              <a:t>Toma de Posesión de Becas EVC-CIN</a:t>
            </a:r>
            <a:endParaRPr i="1" sz="1200">
              <a:solidFill>
                <a:srgbClr val="1D2554"/>
              </a:solidFill>
              <a:latin typeface="Bitter"/>
              <a:ea typeface="Bitter"/>
              <a:cs typeface="Bitter"/>
              <a:sym typeface="Bitter"/>
            </a:endParaRPr>
          </a:p>
        </p:txBody>
      </p:sp>
      <p:pic>
        <p:nvPicPr>
          <p:cNvPr id="290" name="Google Shape;290;p11"/>
          <p:cNvPicPr preferRelativeResize="0"/>
          <p:nvPr/>
        </p:nvPicPr>
        <p:blipFill>
          <a:blip r:embed="rId4">
            <a:alphaModFix/>
          </a:blip>
          <a:stretch>
            <a:fillRect/>
          </a:stretch>
        </p:blipFill>
        <p:spPr>
          <a:xfrm>
            <a:off x="0" y="6292376"/>
            <a:ext cx="1904159" cy="576544"/>
          </a:xfrm>
          <a:prstGeom prst="rect">
            <a:avLst/>
          </a:prstGeom>
          <a:noFill/>
          <a:ln>
            <a:noFill/>
          </a:ln>
        </p:spPr>
      </p:pic>
      <p:pic>
        <p:nvPicPr>
          <p:cNvPr id="291" name="Google Shape;291;p11"/>
          <p:cNvPicPr preferRelativeResize="0"/>
          <p:nvPr/>
        </p:nvPicPr>
        <p:blipFill>
          <a:blip r:embed="rId5">
            <a:alphaModFix/>
          </a:blip>
          <a:stretch>
            <a:fillRect/>
          </a:stretch>
        </p:blipFill>
        <p:spPr>
          <a:xfrm>
            <a:off x="1894518" y="6292389"/>
            <a:ext cx="1731477" cy="576550"/>
          </a:xfrm>
          <a:prstGeom prst="rect">
            <a:avLst/>
          </a:prstGeom>
          <a:noFill/>
          <a:ln>
            <a:noFill/>
          </a:ln>
        </p:spPr>
      </p:pic>
      <p:sp>
        <p:nvSpPr>
          <p:cNvPr id="292" name="Google Shape;292;p11"/>
          <p:cNvSpPr/>
          <p:nvPr/>
        </p:nvSpPr>
        <p:spPr>
          <a:xfrm>
            <a:off x="278250" y="294767"/>
            <a:ext cx="11635500" cy="576600"/>
          </a:xfrm>
          <a:prstGeom prst="rect">
            <a:avLst/>
          </a:prstGeom>
          <a:solidFill>
            <a:srgbClr val="BDD6EE"/>
          </a:solidFill>
          <a:ln>
            <a:noFill/>
          </a:ln>
          <a:effectLst>
            <a:outerShdw blurRad="71438" rotWithShape="0" algn="bl" dir="5400000" dist="19050">
              <a:srgbClr val="000000">
                <a:alpha val="30000"/>
              </a:srgbClr>
            </a:outerShdw>
          </a:effectLst>
        </p:spPr>
        <p:txBody>
          <a:bodyPr anchorCtr="0" anchor="ctr" bIns="34275" lIns="68575" spcFirstLastPara="1" rIns="68575" wrap="square" tIns="34275">
            <a:noAutofit/>
          </a:bodyPr>
          <a:lstStyle/>
          <a:p>
            <a:pPr indent="0" lvl="0" marL="0" rtl="0" algn="ctr">
              <a:lnSpc>
                <a:spcPct val="150000"/>
              </a:lnSpc>
              <a:spcBef>
                <a:spcPts val="0"/>
              </a:spcBef>
              <a:spcAft>
                <a:spcPts val="0"/>
              </a:spcAft>
              <a:buNone/>
            </a:pPr>
            <a:r>
              <a:rPr b="1" lang="es-AR" sz="2400">
                <a:solidFill>
                  <a:srgbClr val="351C75"/>
                </a:solidFill>
                <a:latin typeface="Bitter"/>
                <a:ea typeface="Bitter"/>
                <a:cs typeface="Bitter"/>
                <a:sym typeface="Bitter"/>
              </a:rPr>
              <a:t>Derechos del Becario: Seguro</a:t>
            </a:r>
            <a:endParaRPr b="1" sz="2400">
              <a:solidFill>
                <a:srgbClr val="351C75"/>
              </a:solidFill>
              <a:latin typeface="Bitter"/>
              <a:ea typeface="Bitter"/>
              <a:cs typeface="Bitter"/>
              <a:sym typeface="Bitte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12"/>
          <p:cNvSpPr txBox="1"/>
          <p:nvPr/>
        </p:nvSpPr>
        <p:spPr>
          <a:xfrm>
            <a:off x="662494" y="1588262"/>
            <a:ext cx="5151600" cy="1091400"/>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Clr>
                <a:srgbClr val="000000"/>
              </a:buClr>
              <a:buSzPts val="3200"/>
              <a:buFont typeface="Arial"/>
              <a:buNone/>
            </a:pPr>
            <a:r>
              <a:rPr b="0" i="0" lang="es-AR" sz="3200" u="none" cap="none" strike="noStrike">
                <a:solidFill>
                  <a:srgbClr val="002060"/>
                </a:solidFill>
                <a:latin typeface="Bitter Black"/>
                <a:ea typeface="Bitter Black"/>
                <a:cs typeface="Bitter Black"/>
                <a:sym typeface="Bitter Black"/>
              </a:rPr>
              <a:t>Dudas o Consultas al:</a:t>
            </a:r>
            <a:endParaRPr b="0" i="0" sz="1400" u="none" cap="none" strike="noStrike">
              <a:solidFill>
                <a:srgbClr val="000000"/>
              </a:solidFill>
              <a:latin typeface="Arial"/>
              <a:ea typeface="Arial"/>
              <a:cs typeface="Arial"/>
              <a:sym typeface="Arial"/>
            </a:endParaRPr>
          </a:p>
          <a:p>
            <a:pPr indent="0" lvl="0" marL="0" marR="0" rtl="0" algn="just">
              <a:lnSpc>
                <a:spcPct val="107000"/>
              </a:lnSpc>
              <a:spcBef>
                <a:spcPts val="800"/>
              </a:spcBef>
              <a:spcAft>
                <a:spcPts val="0"/>
              </a:spcAft>
              <a:buClr>
                <a:srgbClr val="000000"/>
              </a:buClr>
              <a:buSzPts val="2400"/>
              <a:buFont typeface="Arial"/>
              <a:buNone/>
            </a:pPr>
            <a:r>
              <a:t/>
            </a:r>
            <a:endParaRPr b="0" i="0" sz="2400" u="none" cap="none" strike="noStrike">
              <a:solidFill>
                <a:srgbClr val="222222"/>
              </a:solidFill>
              <a:latin typeface="Bitter Light"/>
              <a:ea typeface="Bitter Light"/>
              <a:cs typeface="Bitter Light"/>
              <a:sym typeface="Bitter Light"/>
            </a:endParaRPr>
          </a:p>
        </p:txBody>
      </p:sp>
      <p:sp>
        <p:nvSpPr>
          <p:cNvPr id="298" name="Google Shape;298;p12"/>
          <p:cNvSpPr txBox="1"/>
          <p:nvPr/>
        </p:nvSpPr>
        <p:spPr>
          <a:xfrm>
            <a:off x="3325542" y="2673005"/>
            <a:ext cx="6937500" cy="959700"/>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Clr>
                <a:srgbClr val="000000"/>
              </a:buClr>
              <a:buSzPts val="2400"/>
              <a:buFont typeface="Arial"/>
              <a:buNone/>
            </a:pPr>
            <a:r>
              <a:rPr b="1" i="0" lang="es-AR" sz="2400" u="none" cap="none" strike="noStrike">
                <a:solidFill>
                  <a:srgbClr val="222222"/>
                </a:solidFill>
                <a:latin typeface="Bitter"/>
                <a:ea typeface="Bitter"/>
                <a:cs typeface="Bitter"/>
                <a:sym typeface="Bitter"/>
              </a:rPr>
              <a:t>Por mail a becarios-dgp@rec.uba.ar</a:t>
            </a:r>
            <a:endParaRPr b="0" i="0" sz="2400" u="none" cap="none" strike="noStrike">
              <a:solidFill>
                <a:srgbClr val="222222"/>
              </a:solidFill>
              <a:latin typeface="Bitter Light"/>
              <a:ea typeface="Bitter Light"/>
              <a:cs typeface="Bitter Light"/>
              <a:sym typeface="Bitter Light"/>
            </a:endParaRPr>
          </a:p>
          <a:p>
            <a:pPr indent="0" lvl="0" marL="0" marR="0" rtl="0" algn="just">
              <a:lnSpc>
                <a:spcPct val="107000"/>
              </a:lnSpc>
              <a:spcBef>
                <a:spcPts val="800"/>
              </a:spcBef>
              <a:spcAft>
                <a:spcPts val="0"/>
              </a:spcAft>
              <a:buClr>
                <a:srgbClr val="000000"/>
              </a:buClr>
              <a:buSzPts val="2400"/>
              <a:buFont typeface="Arial"/>
              <a:buNone/>
            </a:pPr>
            <a:r>
              <a:t/>
            </a:r>
            <a:endParaRPr b="0" i="0" sz="2400" u="none" cap="none" strike="noStrike">
              <a:solidFill>
                <a:srgbClr val="222222"/>
              </a:solidFill>
              <a:latin typeface="Bitter Light"/>
              <a:ea typeface="Bitter Light"/>
              <a:cs typeface="Bitter Light"/>
              <a:sym typeface="Bitter Light"/>
            </a:endParaRPr>
          </a:p>
        </p:txBody>
      </p:sp>
      <p:sp>
        <p:nvSpPr>
          <p:cNvPr id="299" name="Google Shape;299;p12"/>
          <p:cNvSpPr txBox="1"/>
          <p:nvPr/>
        </p:nvSpPr>
        <p:spPr>
          <a:xfrm>
            <a:off x="3325542" y="3458538"/>
            <a:ext cx="6309900" cy="959700"/>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Clr>
                <a:srgbClr val="000000"/>
              </a:buClr>
              <a:buSzPts val="2400"/>
              <a:buFont typeface="Arial"/>
              <a:buNone/>
            </a:pPr>
            <a:r>
              <a:rPr b="1" i="0" lang="es-AR" sz="2400" u="none" cap="none" strike="noStrike">
                <a:solidFill>
                  <a:srgbClr val="222222"/>
                </a:solidFill>
                <a:latin typeface="Bitter"/>
                <a:ea typeface="Bitter"/>
                <a:cs typeface="Bitter"/>
                <a:sym typeface="Bitter"/>
              </a:rPr>
              <a:t>Por teléfono al 5285-5602 </a:t>
            </a:r>
            <a:endParaRPr b="0" i="0" sz="1400" u="none" cap="none" strike="noStrike">
              <a:solidFill>
                <a:srgbClr val="000000"/>
              </a:solidFill>
              <a:latin typeface="Arial"/>
              <a:ea typeface="Arial"/>
              <a:cs typeface="Arial"/>
              <a:sym typeface="Arial"/>
            </a:endParaRPr>
          </a:p>
          <a:p>
            <a:pPr indent="0" lvl="0" marL="0" marR="0" rtl="0" algn="just">
              <a:lnSpc>
                <a:spcPct val="107000"/>
              </a:lnSpc>
              <a:spcBef>
                <a:spcPts val="800"/>
              </a:spcBef>
              <a:spcAft>
                <a:spcPts val="0"/>
              </a:spcAft>
              <a:buClr>
                <a:srgbClr val="000000"/>
              </a:buClr>
              <a:buSzPts val="2400"/>
              <a:buFont typeface="Arial"/>
              <a:buNone/>
            </a:pPr>
            <a:r>
              <a:rPr b="1" i="0" lang="es-AR" sz="2400" u="none" cap="none" strike="noStrike">
                <a:solidFill>
                  <a:srgbClr val="222222"/>
                </a:solidFill>
                <a:latin typeface="Bitter"/>
                <a:ea typeface="Bitter"/>
                <a:cs typeface="Bitter"/>
                <a:sym typeface="Bitter"/>
              </a:rPr>
              <a:t>De Lunes a Viernes de 11 a 17 hs</a:t>
            </a:r>
            <a:endParaRPr b="0" i="0" sz="2400" u="none" cap="none" strike="noStrike">
              <a:solidFill>
                <a:srgbClr val="222222"/>
              </a:solidFill>
              <a:latin typeface="Bitter Light"/>
              <a:ea typeface="Bitter Light"/>
              <a:cs typeface="Bitter Light"/>
              <a:sym typeface="Bitter Light"/>
            </a:endParaRPr>
          </a:p>
        </p:txBody>
      </p:sp>
      <p:sp>
        <p:nvSpPr>
          <p:cNvPr id="300" name="Google Shape;300;p12"/>
          <p:cNvSpPr/>
          <p:nvPr/>
        </p:nvSpPr>
        <p:spPr>
          <a:xfrm>
            <a:off x="3134473" y="2820632"/>
            <a:ext cx="191100" cy="191100"/>
          </a:xfrm>
          <a:prstGeom prst="ellipse">
            <a:avLst/>
          </a:prstGeom>
          <a:solidFill>
            <a:srgbClr val="00B0D8"/>
          </a:solidFill>
          <a:ln cap="flat" cmpd="sng" w="28575">
            <a:solidFill>
              <a:srgbClr val="1D255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1" name="Google Shape;301;p12"/>
          <p:cNvSpPr/>
          <p:nvPr/>
        </p:nvSpPr>
        <p:spPr>
          <a:xfrm>
            <a:off x="3134472" y="3614816"/>
            <a:ext cx="191100" cy="191100"/>
          </a:xfrm>
          <a:prstGeom prst="ellipse">
            <a:avLst/>
          </a:prstGeom>
          <a:solidFill>
            <a:srgbClr val="00B0D8"/>
          </a:solidFill>
          <a:ln cap="flat" cmpd="sng" w="28575">
            <a:solidFill>
              <a:srgbClr val="1D255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2" name="Google Shape;302;p12"/>
          <p:cNvSpPr/>
          <p:nvPr/>
        </p:nvSpPr>
        <p:spPr>
          <a:xfrm>
            <a:off x="3626000" y="6292375"/>
            <a:ext cx="8566200" cy="576600"/>
          </a:xfrm>
          <a:prstGeom prst="rect">
            <a:avLst/>
          </a:prstGeom>
          <a:solidFill>
            <a:srgbClr val="91BDE1">
              <a:alpha val="29750"/>
            </a:srgbClr>
          </a:solidFill>
          <a:ln>
            <a:noFill/>
          </a:ln>
        </p:spPr>
        <p:txBody>
          <a:bodyPr anchorCtr="0" anchor="ctr" bIns="34275" lIns="68575" spcFirstLastPara="1" rIns="68575" wrap="square" tIns="34275">
            <a:noAutofit/>
          </a:bodyPr>
          <a:lstStyle/>
          <a:p>
            <a:pPr indent="0" lvl="0" marL="0" rtl="0" algn="ctr">
              <a:spcBef>
                <a:spcPts val="0"/>
              </a:spcBef>
              <a:spcAft>
                <a:spcPts val="0"/>
              </a:spcAft>
              <a:buClr>
                <a:srgbClr val="000000"/>
              </a:buClr>
              <a:buSzPts val="1100"/>
              <a:buFont typeface="Arial"/>
              <a:buNone/>
            </a:pPr>
            <a:r>
              <a:rPr i="1" lang="es-AR" sz="1200">
                <a:solidFill>
                  <a:srgbClr val="1D2554"/>
                </a:solidFill>
                <a:latin typeface="Bitter"/>
                <a:ea typeface="Bitter"/>
                <a:cs typeface="Bitter"/>
                <a:sym typeface="Bitter"/>
              </a:rPr>
              <a:t>Toma de Posesión de Becas EVC-CIN</a:t>
            </a:r>
            <a:endParaRPr i="1" sz="1200">
              <a:solidFill>
                <a:srgbClr val="1D2554"/>
              </a:solidFill>
              <a:latin typeface="Bitter"/>
              <a:ea typeface="Bitter"/>
              <a:cs typeface="Bitter"/>
              <a:sym typeface="Bitter"/>
            </a:endParaRPr>
          </a:p>
        </p:txBody>
      </p:sp>
      <p:pic>
        <p:nvPicPr>
          <p:cNvPr id="303" name="Google Shape;303;p12"/>
          <p:cNvPicPr preferRelativeResize="0"/>
          <p:nvPr/>
        </p:nvPicPr>
        <p:blipFill>
          <a:blip r:embed="rId3">
            <a:alphaModFix/>
          </a:blip>
          <a:stretch>
            <a:fillRect/>
          </a:stretch>
        </p:blipFill>
        <p:spPr>
          <a:xfrm>
            <a:off x="0" y="6292376"/>
            <a:ext cx="1904159" cy="576544"/>
          </a:xfrm>
          <a:prstGeom prst="rect">
            <a:avLst/>
          </a:prstGeom>
          <a:noFill/>
          <a:ln>
            <a:noFill/>
          </a:ln>
        </p:spPr>
      </p:pic>
      <p:pic>
        <p:nvPicPr>
          <p:cNvPr id="304" name="Google Shape;304;p12"/>
          <p:cNvPicPr preferRelativeResize="0"/>
          <p:nvPr/>
        </p:nvPicPr>
        <p:blipFill>
          <a:blip r:embed="rId4">
            <a:alphaModFix/>
          </a:blip>
          <a:stretch>
            <a:fillRect/>
          </a:stretch>
        </p:blipFill>
        <p:spPr>
          <a:xfrm>
            <a:off x="1894518" y="6292389"/>
            <a:ext cx="1731477" cy="576550"/>
          </a:xfrm>
          <a:prstGeom prst="rect">
            <a:avLst/>
          </a:prstGeom>
          <a:noFill/>
          <a:ln>
            <a:noFill/>
          </a:ln>
        </p:spPr>
      </p:pic>
      <p:sp>
        <p:nvSpPr>
          <p:cNvPr id="305" name="Google Shape;305;p12"/>
          <p:cNvSpPr/>
          <p:nvPr/>
        </p:nvSpPr>
        <p:spPr>
          <a:xfrm>
            <a:off x="278250" y="294767"/>
            <a:ext cx="11635500" cy="576600"/>
          </a:xfrm>
          <a:prstGeom prst="rect">
            <a:avLst/>
          </a:prstGeom>
          <a:solidFill>
            <a:srgbClr val="BDD6EE"/>
          </a:solidFill>
          <a:ln>
            <a:noFill/>
          </a:ln>
          <a:effectLst>
            <a:outerShdw blurRad="71438" rotWithShape="0" algn="bl" dir="5400000" dist="19050">
              <a:srgbClr val="000000">
                <a:alpha val="30000"/>
              </a:srgbClr>
            </a:outerShdw>
          </a:effectLst>
        </p:spPr>
        <p:txBody>
          <a:bodyPr anchorCtr="0" anchor="ctr" bIns="34275" lIns="68575" spcFirstLastPara="1" rIns="68575" wrap="square" tIns="34275">
            <a:noAutofit/>
          </a:bodyPr>
          <a:lstStyle/>
          <a:p>
            <a:pPr indent="0" lvl="0" marL="0" rtl="0" algn="ctr">
              <a:lnSpc>
                <a:spcPct val="150000"/>
              </a:lnSpc>
              <a:spcBef>
                <a:spcPts val="0"/>
              </a:spcBef>
              <a:spcAft>
                <a:spcPts val="0"/>
              </a:spcAft>
              <a:buNone/>
            </a:pPr>
            <a:r>
              <a:rPr b="1" lang="es-AR" sz="2400">
                <a:solidFill>
                  <a:srgbClr val="351C75"/>
                </a:solidFill>
                <a:latin typeface="Bitter"/>
                <a:ea typeface="Bitter"/>
                <a:cs typeface="Bitter"/>
                <a:sym typeface="Bitter"/>
              </a:rPr>
              <a:t>Proceso de Presentación</a:t>
            </a:r>
            <a:endParaRPr b="1" sz="2400">
              <a:solidFill>
                <a:srgbClr val="351C75"/>
              </a:solidFill>
              <a:latin typeface="Bitter"/>
              <a:ea typeface="Bitter"/>
              <a:cs typeface="Bitter"/>
              <a:sym typeface="Bitte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pic>
        <p:nvPicPr>
          <p:cNvPr id="311" name="Google Shape;311;g26dbdb803f8_0_90"/>
          <p:cNvPicPr preferRelativeResize="0"/>
          <p:nvPr/>
        </p:nvPicPr>
        <p:blipFill rotWithShape="1">
          <a:blip r:embed="rId3">
            <a:alphaModFix/>
          </a:blip>
          <a:srcRect b="-8991" l="0" r="0" t="0"/>
          <a:stretch/>
        </p:blipFill>
        <p:spPr>
          <a:xfrm>
            <a:off x="5296" y="-9375"/>
            <a:ext cx="12181407" cy="6858001"/>
          </a:xfrm>
          <a:prstGeom prst="rect">
            <a:avLst/>
          </a:prstGeom>
          <a:noFill/>
          <a:ln>
            <a:noFill/>
          </a:ln>
        </p:spPr>
      </p:pic>
      <p:sp>
        <p:nvSpPr>
          <p:cNvPr id="312" name="Google Shape;312;g26dbdb803f8_0_90"/>
          <p:cNvSpPr/>
          <p:nvPr/>
        </p:nvSpPr>
        <p:spPr>
          <a:xfrm>
            <a:off x="3626000" y="6292375"/>
            <a:ext cx="8566200" cy="576600"/>
          </a:xfrm>
          <a:prstGeom prst="rect">
            <a:avLst/>
          </a:prstGeom>
          <a:solidFill>
            <a:srgbClr val="91BDE1">
              <a:alpha val="29750"/>
            </a:srgbClr>
          </a:solidFill>
          <a:ln>
            <a:noFill/>
          </a:ln>
        </p:spPr>
        <p:txBody>
          <a:bodyPr anchorCtr="0" anchor="ctr" bIns="34275" lIns="68575" spcFirstLastPara="1" rIns="68575" wrap="square" tIns="34275">
            <a:noAutofit/>
          </a:bodyPr>
          <a:lstStyle/>
          <a:p>
            <a:pPr indent="0" lvl="0" marL="0" rtl="0" algn="ctr">
              <a:spcBef>
                <a:spcPts val="0"/>
              </a:spcBef>
              <a:spcAft>
                <a:spcPts val="0"/>
              </a:spcAft>
              <a:buClr>
                <a:srgbClr val="000000"/>
              </a:buClr>
              <a:buSzPts val="1100"/>
              <a:buFont typeface="Arial"/>
              <a:buNone/>
            </a:pPr>
            <a:r>
              <a:rPr i="1" lang="es-AR" sz="1200">
                <a:solidFill>
                  <a:srgbClr val="1D2554"/>
                </a:solidFill>
                <a:latin typeface="Bitter"/>
                <a:ea typeface="Bitter"/>
                <a:cs typeface="Bitter"/>
                <a:sym typeface="Bitter"/>
              </a:rPr>
              <a:t>Toma de Posesión de Becas EVC-CIN</a:t>
            </a:r>
            <a:endParaRPr i="1" sz="1200">
              <a:solidFill>
                <a:srgbClr val="1D2554"/>
              </a:solidFill>
              <a:latin typeface="Bitter"/>
              <a:ea typeface="Bitter"/>
              <a:cs typeface="Bitter"/>
              <a:sym typeface="Bitter"/>
            </a:endParaRPr>
          </a:p>
        </p:txBody>
      </p:sp>
      <p:sp>
        <p:nvSpPr>
          <p:cNvPr id="313" name="Google Shape;313;g26dbdb803f8_0_90"/>
          <p:cNvSpPr txBox="1"/>
          <p:nvPr/>
        </p:nvSpPr>
        <p:spPr>
          <a:xfrm>
            <a:off x="3171075" y="2677563"/>
            <a:ext cx="5430300" cy="7527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lang="es-AR" sz="4100">
                <a:solidFill>
                  <a:srgbClr val="1D2554"/>
                </a:solidFill>
                <a:latin typeface="Bitter Black"/>
                <a:ea typeface="Bitter Black"/>
                <a:cs typeface="Bitter Black"/>
                <a:sym typeface="Bitter Black"/>
              </a:rPr>
              <a:t>MUCHAS GRACIAS</a:t>
            </a:r>
            <a:endParaRPr sz="4100">
              <a:solidFill>
                <a:srgbClr val="1D2554"/>
              </a:solidFill>
              <a:latin typeface="Bitter Black"/>
              <a:ea typeface="Bitter Black"/>
              <a:cs typeface="Bitter Black"/>
              <a:sym typeface="Bitter Black"/>
            </a:endParaRPr>
          </a:p>
        </p:txBody>
      </p:sp>
      <p:pic>
        <p:nvPicPr>
          <p:cNvPr id="314" name="Google Shape;314;g26dbdb803f8_0_90"/>
          <p:cNvPicPr preferRelativeResize="0"/>
          <p:nvPr/>
        </p:nvPicPr>
        <p:blipFill>
          <a:blip r:embed="rId4">
            <a:alphaModFix/>
          </a:blip>
          <a:stretch>
            <a:fillRect/>
          </a:stretch>
        </p:blipFill>
        <p:spPr>
          <a:xfrm>
            <a:off x="0" y="6292376"/>
            <a:ext cx="1904159" cy="576544"/>
          </a:xfrm>
          <a:prstGeom prst="rect">
            <a:avLst/>
          </a:prstGeom>
          <a:noFill/>
          <a:ln>
            <a:noFill/>
          </a:ln>
        </p:spPr>
      </p:pic>
      <p:pic>
        <p:nvPicPr>
          <p:cNvPr id="315" name="Google Shape;315;g26dbdb803f8_0_90"/>
          <p:cNvPicPr preferRelativeResize="0"/>
          <p:nvPr/>
        </p:nvPicPr>
        <p:blipFill>
          <a:blip r:embed="rId5">
            <a:alphaModFix/>
          </a:blip>
          <a:stretch>
            <a:fillRect/>
          </a:stretch>
        </p:blipFill>
        <p:spPr>
          <a:xfrm>
            <a:off x="1894518" y="6292389"/>
            <a:ext cx="1731477" cy="576550"/>
          </a:xfrm>
          <a:prstGeom prst="rect">
            <a:avLst/>
          </a:prstGeom>
          <a:noFill/>
          <a:ln>
            <a:noFill/>
          </a:ln>
        </p:spPr>
      </p:pic>
      <p:sp>
        <p:nvSpPr>
          <p:cNvPr id="316" name="Google Shape;316;g26dbdb803f8_0_90"/>
          <p:cNvSpPr txBox="1"/>
          <p:nvPr/>
        </p:nvSpPr>
        <p:spPr>
          <a:xfrm>
            <a:off x="2999175" y="3350150"/>
            <a:ext cx="5774100" cy="76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s-AR" sz="1900">
                <a:solidFill>
                  <a:srgbClr val="7F7F7F"/>
                </a:solidFill>
                <a:latin typeface="Bitter"/>
                <a:ea typeface="Bitter"/>
                <a:cs typeface="Bitter"/>
                <a:sym typeface="Bitter"/>
              </a:rPr>
              <a:t>Departamento de Administración de Estipendios</a:t>
            </a:r>
            <a:endParaRPr i="1" sz="1900">
              <a:solidFill>
                <a:srgbClr val="7F7F7F"/>
              </a:solidFill>
              <a:latin typeface="Bitter"/>
              <a:ea typeface="Bitter"/>
              <a:cs typeface="Bitter"/>
              <a:sym typeface="Bitter"/>
            </a:endParaRPr>
          </a:p>
          <a:p>
            <a:pPr indent="0" lvl="0" marL="0" rtl="0" algn="ctr">
              <a:spcBef>
                <a:spcPts val="0"/>
              </a:spcBef>
              <a:spcAft>
                <a:spcPts val="0"/>
              </a:spcAft>
              <a:buNone/>
            </a:pPr>
            <a:r>
              <a:rPr i="1" lang="es-AR" sz="1900">
                <a:solidFill>
                  <a:srgbClr val="7F7F7F"/>
                </a:solidFill>
                <a:latin typeface="Bitter"/>
                <a:ea typeface="Bitter"/>
                <a:cs typeface="Bitter"/>
                <a:sym typeface="Bitter"/>
              </a:rPr>
              <a:t>Secretaría de Ciencia y Técnica</a:t>
            </a:r>
            <a:endParaRPr>
              <a:latin typeface="Bitter"/>
              <a:ea typeface="Bitter"/>
              <a:cs typeface="Bitter"/>
              <a:sym typeface="Bitte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
          <p:cNvSpPr/>
          <p:nvPr/>
        </p:nvSpPr>
        <p:spPr>
          <a:xfrm>
            <a:off x="7546350" y="1539850"/>
            <a:ext cx="4410600" cy="4455900"/>
          </a:xfrm>
          <a:prstGeom prst="rect">
            <a:avLst/>
          </a:prstGeom>
          <a:noFill/>
          <a:ln cap="flat" cmpd="sng" w="28575">
            <a:solidFill>
              <a:srgbClr val="1D255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2"/>
          <p:cNvSpPr/>
          <p:nvPr/>
        </p:nvSpPr>
        <p:spPr>
          <a:xfrm>
            <a:off x="401600" y="2992275"/>
            <a:ext cx="6966300" cy="2995500"/>
          </a:xfrm>
          <a:prstGeom prst="rect">
            <a:avLst/>
          </a:prstGeom>
          <a:noFill/>
          <a:ln cap="flat" cmpd="sng" w="28575">
            <a:solidFill>
              <a:srgbClr val="1D255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2"/>
          <p:cNvSpPr/>
          <p:nvPr/>
        </p:nvSpPr>
        <p:spPr>
          <a:xfrm>
            <a:off x="401600" y="1539850"/>
            <a:ext cx="6966300" cy="1292100"/>
          </a:xfrm>
          <a:prstGeom prst="rect">
            <a:avLst/>
          </a:prstGeom>
          <a:noFill/>
          <a:ln cap="flat" cmpd="sng" w="28575">
            <a:solidFill>
              <a:srgbClr val="1D255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2"/>
          <p:cNvSpPr txBox="1"/>
          <p:nvPr/>
        </p:nvSpPr>
        <p:spPr>
          <a:xfrm>
            <a:off x="543144" y="2992275"/>
            <a:ext cx="6896100" cy="2662237"/>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rPr b="0" i="0" lang="es-AR" sz="1400" u="none" cap="none" strike="noStrike">
                <a:solidFill>
                  <a:srgbClr val="201F1E"/>
                </a:solidFill>
                <a:highlight>
                  <a:srgbClr val="FFFFFF"/>
                </a:highlight>
                <a:latin typeface="Bitter Medium"/>
                <a:ea typeface="Bitter Medium"/>
                <a:cs typeface="Bitter Medium"/>
                <a:sym typeface="Bitter Medium"/>
              </a:rPr>
              <a:t>En tal sentido, le informamos que dicha documentación obligatoria debe presentarse al CIN como así también ser resguardada en UBA  copia de la misma, además  de la necesidad de todos los datos tanto para la apertura de cuenta bancaria como también para gestionar el alta del seguro correspondiente. </a:t>
            </a:r>
            <a:endParaRPr b="0" i="0" sz="1400" u="none" cap="none" strike="noStrike">
              <a:solidFill>
                <a:srgbClr val="201F1E"/>
              </a:solidFill>
              <a:highlight>
                <a:srgbClr val="FFFFFF"/>
              </a:highlight>
              <a:latin typeface="Bitter Medium"/>
              <a:ea typeface="Bitter Medium"/>
              <a:cs typeface="Bitter Medium"/>
              <a:sym typeface="Bitter Medium"/>
            </a:endParaRPr>
          </a:p>
          <a:p>
            <a:pPr indent="0" lvl="0" marL="0" marR="0" rtl="0" algn="l">
              <a:lnSpc>
                <a:spcPct val="115000"/>
              </a:lnSpc>
              <a:spcBef>
                <a:spcPts val="0"/>
              </a:spcBef>
              <a:spcAft>
                <a:spcPts val="0"/>
              </a:spcAft>
              <a:buClr>
                <a:srgbClr val="000000"/>
              </a:buClr>
              <a:buSzPts val="1400"/>
              <a:buFont typeface="Arial"/>
              <a:buNone/>
            </a:pPr>
            <a:r>
              <a:rPr b="0" i="0" lang="es-AR" sz="1400" u="none" cap="none" strike="noStrike">
                <a:solidFill>
                  <a:srgbClr val="201F1E"/>
                </a:solidFill>
                <a:highlight>
                  <a:srgbClr val="FFFFFF"/>
                </a:highlight>
                <a:latin typeface="Bitter Medium"/>
                <a:ea typeface="Bitter Medium"/>
                <a:cs typeface="Bitter Medium"/>
                <a:sym typeface="Bitter Medium"/>
              </a:rPr>
              <a:t>Si bien los archivos se encuentran subidos a la página  web de la </a:t>
            </a:r>
            <a:r>
              <a:rPr b="0" i="0" lang="es-AR" sz="1400" u="none" cap="none" strike="noStrike">
                <a:solidFill>
                  <a:srgbClr val="201F1E"/>
                </a:solidFill>
                <a:highlight>
                  <a:schemeClr val="lt1"/>
                </a:highlight>
                <a:latin typeface="Bitter Medium"/>
                <a:ea typeface="Bitter Medium"/>
                <a:cs typeface="Bitter Medium"/>
                <a:sym typeface="Bitter Medium"/>
              </a:rPr>
              <a:t> Secyt </a:t>
            </a:r>
            <a:r>
              <a:rPr b="0" i="0" lang="es-AR" sz="1400" u="none" cap="none" strike="noStrike">
                <a:solidFill>
                  <a:srgbClr val="201F1E"/>
                </a:solidFill>
                <a:latin typeface="Bitter Medium"/>
                <a:ea typeface="Bitter Medium"/>
                <a:cs typeface="Bitter Medium"/>
                <a:sym typeface="Bitter Medium"/>
              </a:rPr>
              <a:t>https://cyt.rec.uba.ar/investigacion/becas/becas-cin/becas-cin-2022/</a:t>
            </a:r>
            <a:r>
              <a:rPr b="0" i="0" lang="es-AR" sz="1400" u="none" cap="none" strike="noStrike">
                <a:solidFill>
                  <a:srgbClr val="201F1E"/>
                </a:solidFill>
                <a:highlight>
                  <a:srgbClr val="FFFFFF"/>
                </a:highlight>
                <a:latin typeface="Bitter Medium"/>
                <a:ea typeface="Bitter Medium"/>
                <a:cs typeface="Bitter Medium"/>
                <a:sym typeface="Bitter Medium"/>
              </a:rPr>
              <a:t>, la idea de instructivo es aclarar dudas de acuerdo a las consultas frecuentes, reforzar algunos puntos del Reglamento de EVC-CIN y del proceso de apertura de cuentas bancaria, de los requisitos para la toma de posesión de la beca  y de los puntos a tener en cuenta durante el transcurso de dicha beca.</a:t>
            </a:r>
            <a:endParaRPr b="0" i="0" sz="1400" u="none" cap="none" strike="noStrike">
              <a:solidFill>
                <a:srgbClr val="201F1E"/>
              </a:solidFill>
              <a:highlight>
                <a:srgbClr val="FFFFFF"/>
              </a:highlight>
              <a:latin typeface="Bitter Medium"/>
              <a:ea typeface="Bitter Medium"/>
              <a:cs typeface="Bitter Medium"/>
              <a:sym typeface="Bitter Medium"/>
            </a:endParaRPr>
          </a:p>
        </p:txBody>
      </p:sp>
      <p:sp>
        <p:nvSpPr>
          <p:cNvPr id="100" name="Google Shape;100;p2"/>
          <p:cNvSpPr txBox="1"/>
          <p:nvPr/>
        </p:nvSpPr>
        <p:spPr>
          <a:xfrm>
            <a:off x="548150" y="1567900"/>
            <a:ext cx="6552000" cy="1175676"/>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b="0" i="0" lang="es-AR" sz="1400" u="none" cap="none" strike="noStrike">
                <a:solidFill>
                  <a:srgbClr val="201F1E"/>
                </a:solidFill>
                <a:latin typeface="Bitter Medium"/>
                <a:ea typeface="Bitter Medium"/>
                <a:cs typeface="Bitter Medium"/>
                <a:sym typeface="Bitter Medium"/>
              </a:rPr>
              <a:t>A través de este documento les dejamos una guía de como completar los formularios obligatorios  en referencia a las Becas de Estímulo a las Vocaciones Científicas CIN 2022, adjudicadas por </a:t>
            </a:r>
            <a:r>
              <a:rPr b="1" i="0" lang="es-AR" sz="1400" u="none" cap="none" strike="noStrike">
                <a:solidFill>
                  <a:srgbClr val="201F1E"/>
                </a:solidFill>
                <a:latin typeface="Bitter"/>
                <a:ea typeface="Bitter"/>
                <a:cs typeface="Bitter"/>
                <a:sym typeface="Bitter"/>
              </a:rPr>
              <a:t>Resolución P. Nº  1789/2023</a:t>
            </a:r>
            <a:r>
              <a:rPr b="0" i="0" lang="es-AR" sz="1400" u="none" cap="none" strike="noStrike">
                <a:solidFill>
                  <a:srgbClr val="201F1E"/>
                </a:solidFill>
                <a:latin typeface="Bitter Medium"/>
                <a:ea typeface="Bitter Medium"/>
                <a:cs typeface="Bitter Medium"/>
                <a:sym typeface="Bitter Medium"/>
              </a:rPr>
              <a:t>,  cuya  fecha de inicio es </a:t>
            </a:r>
            <a:r>
              <a:rPr b="1" i="0" lang="es-AR" sz="1400" u="none" cap="none" strike="noStrike">
                <a:solidFill>
                  <a:srgbClr val="201F1E"/>
                </a:solidFill>
                <a:latin typeface="Bitter"/>
                <a:ea typeface="Bitter"/>
                <a:cs typeface="Bitter"/>
                <a:sym typeface="Bitter"/>
              </a:rPr>
              <a:t>a partir del 1 de septiembre</a:t>
            </a:r>
            <a:r>
              <a:rPr b="0" i="0" lang="es-AR" sz="1400" u="none" cap="none" strike="noStrike">
                <a:solidFill>
                  <a:srgbClr val="201F1E"/>
                </a:solidFill>
                <a:latin typeface="Bitter Medium"/>
                <a:ea typeface="Bitter Medium"/>
                <a:cs typeface="Bitter Medium"/>
                <a:sym typeface="Bitter Medium"/>
              </a:rPr>
              <a:t> del corriente.</a:t>
            </a:r>
            <a:endParaRPr b="0" i="0" sz="1600" u="none" cap="none" strike="noStrike">
              <a:solidFill>
                <a:srgbClr val="000000"/>
              </a:solidFill>
              <a:latin typeface="Bitter Medium"/>
              <a:ea typeface="Bitter Medium"/>
              <a:cs typeface="Bitter Medium"/>
              <a:sym typeface="Bitter Medium"/>
            </a:endParaRPr>
          </a:p>
        </p:txBody>
      </p:sp>
      <p:sp>
        <p:nvSpPr>
          <p:cNvPr id="101" name="Google Shape;101;p2"/>
          <p:cNvSpPr txBox="1"/>
          <p:nvPr/>
        </p:nvSpPr>
        <p:spPr>
          <a:xfrm>
            <a:off x="7546350" y="1567900"/>
            <a:ext cx="4410600" cy="4427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b="0" i="0" lang="es-AR" sz="1400" u="none" cap="none" strike="noStrike">
                <a:solidFill>
                  <a:srgbClr val="201F1E"/>
                </a:solidFill>
                <a:latin typeface="Bitter Medium"/>
                <a:ea typeface="Bitter Medium"/>
                <a:cs typeface="Bitter Medium"/>
                <a:sym typeface="Bitter Medium"/>
              </a:rPr>
              <a:t>Los archivos que deberían enviar completos y con firma digital/escaneada a las Secretarías de cada Facultad,</a:t>
            </a:r>
            <a:r>
              <a:rPr b="1" i="0" lang="es-AR" sz="1400" u="none" cap="none" strike="noStrike">
                <a:solidFill>
                  <a:srgbClr val="201F1E"/>
                </a:solidFill>
                <a:latin typeface="Bitter Medium"/>
                <a:ea typeface="Bitter Medium"/>
                <a:cs typeface="Bitter Medium"/>
                <a:sym typeface="Bitter Medium"/>
              </a:rPr>
              <a:t> antes del día  15/09/23</a:t>
            </a:r>
            <a:r>
              <a:rPr b="0" i="0" lang="es-AR" sz="1400" u="none" cap="none" strike="noStrike">
                <a:solidFill>
                  <a:srgbClr val="201F1E"/>
                </a:solidFill>
                <a:latin typeface="Bitter Medium"/>
                <a:ea typeface="Bitter Medium"/>
                <a:cs typeface="Bitter Medium"/>
                <a:sym typeface="Bitter Medium"/>
              </a:rPr>
              <a:t>, son:  </a:t>
            </a:r>
            <a:endParaRPr b="0" i="0" sz="1400" u="none" cap="none" strike="noStrike">
              <a:solidFill>
                <a:srgbClr val="201F1E"/>
              </a:solidFill>
              <a:latin typeface="Bitter Medium"/>
              <a:ea typeface="Bitter Medium"/>
              <a:cs typeface="Bitter Medium"/>
              <a:sym typeface="Bitter Medium"/>
            </a:endParaRPr>
          </a:p>
          <a:p>
            <a:pPr indent="0" lvl="0" marL="0" marR="0" rtl="0" algn="l">
              <a:lnSpc>
                <a:spcPct val="115000"/>
              </a:lnSpc>
              <a:spcBef>
                <a:spcPts val="0"/>
              </a:spcBef>
              <a:spcAft>
                <a:spcPts val="0"/>
              </a:spcAft>
              <a:buClr>
                <a:schemeClr val="dk1"/>
              </a:buClr>
              <a:buSzPts val="1100"/>
              <a:buFont typeface="Arial"/>
              <a:buNone/>
            </a:pPr>
            <a:r>
              <a:rPr b="0" i="0" lang="es-AR" sz="1100" u="none" cap="none" strike="noStrike">
                <a:solidFill>
                  <a:srgbClr val="201F1E"/>
                </a:solidFill>
                <a:latin typeface="Bitter Medium"/>
                <a:ea typeface="Bitter Medium"/>
                <a:cs typeface="Bitter Medium"/>
                <a:sym typeface="Bitter Medium"/>
              </a:rPr>
              <a:t> </a:t>
            </a:r>
            <a:endParaRPr b="0" i="0" sz="1100" u="none" cap="none" strike="noStrike">
              <a:solidFill>
                <a:srgbClr val="201F1E"/>
              </a:solidFill>
              <a:latin typeface="Bitter Medium"/>
              <a:ea typeface="Bitter Medium"/>
              <a:cs typeface="Bitter Medium"/>
              <a:sym typeface="Bitter Medium"/>
            </a:endParaRPr>
          </a:p>
          <a:p>
            <a:pPr indent="-298450" lvl="0" marL="457200" marR="0" rtl="0" algn="l">
              <a:lnSpc>
                <a:spcPct val="115000"/>
              </a:lnSpc>
              <a:spcBef>
                <a:spcPts val="900"/>
              </a:spcBef>
              <a:spcAft>
                <a:spcPts val="0"/>
              </a:spcAft>
              <a:buClr>
                <a:srgbClr val="201F1E"/>
              </a:buClr>
              <a:buSzPts val="1100"/>
              <a:buFont typeface="Arial"/>
              <a:buChar char="●"/>
            </a:pPr>
            <a:r>
              <a:rPr b="1" i="0" lang="es-AR" sz="1400" u="none" cap="none" strike="noStrike">
                <a:solidFill>
                  <a:srgbClr val="201F1E"/>
                </a:solidFill>
                <a:latin typeface="Bitter"/>
                <a:ea typeface="Bitter"/>
                <a:cs typeface="Bitter"/>
                <a:sym typeface="Bitter"/>
              </a:rPr>
              <a:t>Acta de Posesión </a:t>
            </a:r>
            <a:r>
              <a:rPr b="0" i="0" lang="es-AR" sz="1400" u="none" cap="none" strike="noStrike">
                <a:solidFill>
                  <a:srgbClr val="201F1E"/>
                </a:solidFill>
                <a:latin typeface="Bitter Medium"/>
                <a:ea typeface="Bitter Medium"/>
                <a:cs typeface="Bitter Medium"/>
                <a:sym typeface="Bitter Medium"/>
              </a:rPr>
              <a:t>(firmada por: Secretario/a Investigación de Unidad Académica, Becario/a, Director/a y Co-Director/a de Beca)  </a:t>
            </a:r>
            <a:endParaRPr b="0" i="0" sz="1100" u="none" cap="none" strike="noStrike">
              <a:solidFill>
                <a:srgbClr val="201F1E"/>
              </a:solidFill>
              <a:latin typeface="Bitter Medium"/>
              <a:ea typeface="Bitter Medium"/>
              <a:cs typeface="Bitter Medium"/>
              <a:sym typeface="Bitter Medium"/>
            </a:endParaRPr>
          </a:p>
          <a:p>
            <a:pPr indent="-298450" lvl="0" marL="457200" marR="0" rtl="0" algn="l">
              <a:lnSpc>
                <a:spcPct val="115000"/>
              </a:lnSpc>
              <a:spcBef>
                <a:spcPts val="0"/>
              </a:spcBef>
              <a:spcAft>
                <a:spcPts val="0"/>
              </a:spcAft>
              <a:buClr>
                <a:srgbClr val="201F1E"/>
              </a:buClr>
              <a:buSzPts val="1100"/>
              <a:buFont typeface="Arial"/>
              <a:buChar char="●"/>
            </a:pPr>
            <a:r>
              <a:rPr b="1" i="0" lang="es-AR" sz="1400" u="none" cap="none" strike="noStrike">
                <a:solidFill>
                  <a:srgbClr val="201F1E"/>
                </a:solidFill>
                <a:latin typeface="Bitter"/>
                <a:ea typeface="Bitter"/>
                <a:cs typeface="Bitter"/>
                <a:sym typeface="Bitter"/>
              </a:rPr>
              <a:t>Declaración Jurada de cargos y Actividades </a:t>
            </a:r>
            <a:r>
              <a:rPr b="0" i="0" lang="es-AR" sz="1400" u="none" cap="none" strike="noStrike">
                <a:solidFill>
                  <a:srgbClr val="201F1E"/>
                </a:solidFill>
                <a:latin typeface="Bitter Medium"/>
                <a:ea typeface="Bitter Medium"/>
                <a:cs typeface="Bitter Medium"/>
                <a:sym typeface="Bitter Medium"/>
              </a:rPr>
              <a:t>(Firmada por: Becario/a, Director/a de Beca, Secretario/a de Investigación de Unidad Académica; autoridad de otra actividad si correspondiera).  </a:t>
            </a:r>
            <a:endParaRPr b="0" i="0" sz="1400" u="none" cap="none" strike="noStrike">
              <a:solidFill>
                <a:srgbClr val="201F1E"/>
              </a:solidFill>
              <a:latin typeface="Bitter Medium"/>
              <a:ea typeface="Bitter Medium"/>
              <a:cs typeface="Bitter Medium"/>
              <a:sym typeface="Bitter Medium"/>
            </a:endParaRPr>
          </a:p>
          <a:p>
            <a:pPr indent="-298450" lvl="0" marL="457200" marR="0" rtl="0" algn="l">
              <a:lnSpc>
                <a:spcPct val="115000"/>
              </a:lnSpc>
              <a:spcBef>
                <a:spcPts val="0"/>
              </a:spcBef>
              <a:spcAft>
                <a:spcPts val="0"/>
              </a:spcAft>
              <a:buClr>
                <a:srgbClr val="201F1E"/>
              </a:buClr>
              <a:buSzPts val="1100"/>
              <a:buFont typeface="Arial"/>
              <a:buChar char="●"/>
            </a:pPr>
            <a:r>
              <a:rPr b="1" i="0" lang="es-AR" sz="1400" u="none" cap="none" strike="noStrike">
                <a:solidFill>
                  <a:srgbClr val="201F1E"/>
                </a:solidFill>
                <a:latin typeface="Bitter"/>
                <a:ea typeface="Bitter"/>
                <a:cs typeface="Bitter"/>
                <a:sym typeface="Bitter"/>
              </a:rPr>
              <a:t>Complemento Acta Pose​sión. </a:t>
            </a:r>
            <a:r>
              <a:rPr b="0" i="0" lang="es-AR" sz="1400" u="none" cap="none" strike="noStrike">
                <a:solidFill>
                  <a:srgbClr val="201F1E"/>
                </a:solidFill>
                <a:latin typeface="Bitter Medium"/>
                <a:ea typeface="Bitter Medium"/>
                <a:cs typeface="Bitter Medium"/>
                <a:sym typeface="Bitter Medium"/>
              </a:rPr>
              <a:t>(Firmada por: becario/a, Director/a y Co-Director/a de Beca)  </a:t>
            </a:r>
            <a:endParaRPr b="0" i="0" sz="1100" u="none" cap="none" strike="noStrike">
              <a:solidFill>
                <a:srgbClr val="201F1E"/>
              </a:solidFill>
              <a:latin typeface="Bitter Medium"/>
              <a:ea typeface="Bitter Medium"/>
              <a:cs typeface="Bitter Medium"/>
              <a:sym typeface="Bitter Medium"/>
            </a:endParaRPr>
          </a:p>
          <a:p>
            <a:pPr indent="-298450" lvl="0" marL="457200" marR="0" rtl="0" algn="l">
              <a:lnSpc>
                <a:spcPct val="115000"/>
              </a:lnSpc>
              <a:spcBef>
                <a:spcPts val="0"/>
              </a:spcBef>
              <a:spcAft>
                <a:spcPts val="0"/>
              </a:spcAft>
              <a:buClr>
                <a:srgbClr val="201F1E"/>
              </a:buClr>
              <a:buSzPts val="1100"/>
              <a:buFont typeface="Arial"/>
              <a:buChar char="●"/>
            </a:pPr>
            <a:r>
              <a:rPr b="1" i="0" lang="es-AR" sz="1400" u="none" cap="none" strike="noStrike">
                <a:solidFill>
                  <a:srgbClr val="201F1E"/>
                </a:solidFill>
                <a:latin typeface="Bitter"/>
                <a:ea typeface="Bitter"/>
                <a:cs typeface="Bitter"/>
                <a:sym typeface="Bitter"/>
              </a:rPr>
              <a:t>Copia DNI Becario</a:t>
            </a:r>
            <a:r>
              <a:rPr b="0" i="0" lang="es-AR" sz="1400" u="none" cap="none" strike="noStrike">
                <a:solidFill>
                  <a:srgbClr val="201F1E"/>
                </a:solidFill>
                <a:latin typeface="Bitter Medium"/>
                <a:ea typeface="Bitter Medium"/>
                <a:cs typeface="Bitter Medium"/>
                <a:sym typeface="Bitter Medium"/>
              </a:rPr>
              <a:t> (ambas caras)       </a:t>
            </a:r>
            <a:endParaRPr b="0" i="0" sz="1600" u="none" cap="none" strike="noStrike">
              <a:solidFill>
                <a:srgbClr val="000000"/>
              </a:solidFill>
              <a:latin typeface="Bitter Medium"/>
              <a:ea typeface="Bitter Medium"/>
              <a:cs typeface="Bitter Medium"/>
              <a:sym typeface="Bitter Medium"/>
            </a:endParaRPr>
          </a:p>
        </p:txBody>
      </p:sp>
      <p:pic>
        <p:nvPicPr>
          <p:cNvPr id="102" name="Google Shape;102;p2"/>
          <p:cNvPicPr preferRelativeResize="0"/>
          <p:nvPr/>
        </p:nvPicPr>
        <p:blipFill>
          <a:blip r:embed="rId3">
            <a:alphaModFix/>
          </a:blip>
          <a:stretch>
            <a:fillRect/>
          </a:stretch>
        </p:blipFill>
        <p:spPr>
          <a:xfrm>
            <a:off x="0" y="6292376"/>
            <a:ext cx="1904159" cy="576544"/>
          </a:xfrm>
          <a:prstGeom prst="rect">
            <a:avLst/>
          </a:prstGeom>
          <a:noFill/>
          <a:ln>
            <a:noFill/>
          </a:ln>
        </p:spPr>
      </p:pic>
      <p:pic>
        <p:nvPicPr>
          <p:cNvPr id="103" name="Google Shape;103;p2"/>
          <p:cNvPicPr preferRelativeResize="0"/>
          <p:nvPr/>
        </p:nvPicPr>
        <p:blipFill>
          <a:blip r:embed="rId4">
            <a:alphaModFix/>
          </a:blip>
          <a:stretch>
            <a:fillRect/>
          </a:stretch>
        </p:blipFill>
        <p:spPr>
          <a:xfrm>
            <a:off x="1894518" y="6292389"/>
            <a:ext cx="1731477" cy="576550"/>
          </a:xfrm>
          <a:prstGeom prst="rect">
            <a:avLst/>
          </a:prstGeom>
          <a:noFill/>
          <a:ln>
            <a:noFill/>
          </a:ln>
        </p:spPr>
      </p:pic>
      <p:sp>
        <p:nvSpPr>
          <p:cNvPr id="104" name="Google Shape;104;p2"/>
          <p:cNvSpPr/>
          <p:nvPr/>
        </p:nvSpPr>
        <p:spPr>
          <a:xfrm>
            <a:off x="278250" y="294767"/>
            <a:ext cx="11635500" cy="576600"/>
          </a:xfrm>
          <a:prstGeom prst="rect">
            <a:avLst/>
          </a:prstGeom>
          <a:solidFill>
            <a:srgbClr val="BDD6EE"/>
          </a:solidFill>
          <a:ln>
            <a:noFill/>
          </a:ln>
          <a:effectLst>
            <a:outerShdw blurRad="71438" rotWithShape="0" algn="bl" dir="5400000" dist="19050">
              <a:srgbClr val="000000">
                <a:alpha val="30000"/>
              </a:srgbClr>
            </a:outerShdw>
          </a:effectLst>
        </p:spPr>
        <p:txBody>
          <a:bodyPr anchorCtr="0" anchor="ctr" bIns="34275" lIns="68575" spcFirstLastPara="1" rIns="68575" wrap="square" tIns="34275">
            <a:noAutofit/>
          </a:bodyPr>
          <a:lstStyle/>
          <a:p>
            <a:pPr indent="0" lvl="0" marL="0" rtl="0" algn="ctr">
              <a:lnSpc>
                <a:spcPct val="150000"/>
              </a:lnSpc>
              <a:spcBef>
                <a:spcPts val="0"/>
              </a:spcBef>
              <a:spcAft>
                <a:spcPts val="0"/>
              </a:spcAft>
              <a:buNone/>
            </a:pPr>
            <a:r>
              <a:rPr b="1" lang="es-AR" sz="2400">
                <a:solidFill>
                  <a:srgbClr val="351C75"/>
                </a:solidFill>
                <a:latin typeface="Bitter"/>
                <a:ea typeface="Bitter"/>
                <a:cs typeface="Bitter"/>
                <a:sym typeface="Bitter"/>
              </a:rPr>
              <a:t>Proceso de Presentación</a:t>
            </a:r>
            <a:endParaRPr b="1" sz="2400">
              <a:solidFill>
                <a:srgbClr val="351C75"/>
              </a:solidFill>
              <a:latin typeface="Bitter"/>
              <a:ea typeface="Bitter"/>
              <a:cs typeface="Bitter"/>
              <a:sym typeface="Bitter"/>
            </a:endParaRPr>
          </a:p>
        </p:txBody>
      </p:sp>
      <p:sp>
        <p:nvSpPr>
          <p:cNvPr id="105" name="Google Shape;105;p2"/>
          <p:cNvSpPr/>
          <p:nvPr/>
        </p:nvSpPr>
        <p:spPr>
          <a:xfrm>
            <a:off x="3626000" y="6292375"/>
            <a:ext cx="8566200" cy="576600"/>
          </a:xfrm>
          <a:prstGeom prst="rect">
            <a:avLst/>
          </a:prstGeom>
          <a:solidFill>
            <a:srgbClr val="91BDE1">
              <a:alpha val="29750"/>
            </a:srgbClr>
          </a:solidFill>
          <a:ln>
            <a:noFill/>
          </a:ln>
        </p:spPr>
        <p:txBody>
          <a:bodyPr anchorCtr="0" anchor="ctr" bIns="34275" lIns="68575" spcFirstLastPara="1" rIns="68575" wrap="square" tIns="34275">
            <a:noAutofit/>
          </a:bodyPr>
          <a:lstStyle/>
          <a:p>
            <a:pPr indent="0" lvl="0" marL="0" rtl="0" algn="ctr">
              <a:spcBef>
                <a:spcPts val="0"/>
              </a:spcBef>
              <a:spcAft>
                <a:spcPts val="0"/>
              </a:spcAft>
              <a:buClr>
                <a:srgbClr val="000000"/>
              </a:buClr>
              <a:buSzPts val="1100"/>
              <a:buFont typeface="Arial"/>
              <a:buNone/>
            </a:pPr>
            <a:r>
              <a:rPr i="1" lang="es-AR" sz="1200">
                <a:solidFill>
                  <a:srgbClr val="1D2554"/>
                </a:solidFill>
                <a:latin typeface="Bitter"/>
                <a:ea typeface="Bitter"/>
                <a:cs typeface="Bitter"/>
                <a:sym typeface="Bitter"/>
              </a:rPr>
              <a:t>Toma de Posesión de Becas EVC-CIN</a:t>
            </a:r>
            <a:endParaRPr i="1" sz="1200">
              <a:solidFill>
                <a:srgbClr val="1D2554"/>
              </a:solidFill>
              <a:latin typeface="Bitter"/>
              <a:ea typeface="Bitter"/>
              <a:cs typeface="Bitter"/>
              <a:sym typeface="Bitte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3"/>
          <p:cNvSpPr txBox="1"/>
          <p:nvPr>
            <p:ph idx="1" type="subTitle"/>
          </p:nvPr>
        </p:nvSpPr>
        <p:spPr>
          <a:xfrm>
            <a:off x="0" y="732450"/>
            <a:ext cx="3048000" cy="5544300"/>
          </a:xfrm>
          <a:prstGeom prst="rect">
            <a:avLst/>
          </a:prstGeom>
          <a:noFill/>
          <a:ln cap="flat" cmpd="sng" w="28575">
            <a:solidFill>
              <a:srgbClr val="BDD6EE"/>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1000"/>
              <a:buNone/>
            </a:pPr>
            <a:r>
              <a:t/>
            </a:r>
            <a:endParaRPr b="1" sz="1000">
              <a:latin typeface="Bitter"/>
              <a:ea typeface="Bitter"/>
              <a:cs typeface="Bitter"/>
              <a:sym typeface="Bitter"/>
            </a:endParaRPr>
          </a:p>
          <a:p>
            <a:pPr indent="0" lvl="0" marL="0" rtl="0" algn="ctr">
              <a:lnSpc>
                <a:spcPct val="90000"/>
              </a:lnSpc>
              <a:spcBef>
                <a:spcPts val="1000"/>
              </a:spcBef>
              <a:spcAft>
                <a:spcPts val="0"/>
              </a:spcAft>
              <a:buClr>
                <a:schemeClr val="dk1"/>
              </a:buClr>
              <a:buSzPts val="2800"/>
              <a:buNone/>
            </a:pPr>
            <a:r>
              <a:rPr b="1" lang="es-AR" sz="2475">
                <a:latin typeface="Bitter"/>
                <a:ea typeface="Bitter"/>
                <a:cs typeface="Bitter"/>
                <a:sym typeface="Bitter"/>
              </a:rPr>
              <a:t>Documentación a presentar:</a:t>
            </a:r>
            <a:endParaRPr sz="1475">
              <a:latin typeface="Bitter"/>
              <a:ea typeface="Bitter"/>
              <a:cs typeface="Bitter"/>
              <a:sym typeface="Bitter"/>
            </a:endParaRPr>
          </a:p>
          <a:p>
            <a:pPr indent="0" lvl="0" marL="0" rtl="0" algn="l">
              <a:lnSpc>
                <a:spcPct val="90000"/>
              </a:lnSpc>
              <a:spcBef>
                <a:spcPts val="1000"/>
              </a:spcBef>
              <a:spcAft>
                <a:spcPts val="0"/>
              </a:spcAft>
              <a:buClr>
                <a:schemeClr val="dk1"/>
              </a:buClr>
              <a:buSzPts val="1050"/>
              <a:buNone/>
            </a:pPr>
            <a:r>
              <a:t/>
            </a:r>
            <a:endParaRPr sz="1050"/>
          </a:p>
          <a:p>
            <a:pPr indent="0" lvl="0" marL="0" rtl="0" algn="l">
              <a:lnSpc>
                <a:spcPct val="90000"/>
              </a:lnSpc>
              <a:spcBef>
                <a:spcPts val="1000"/>
              </a:spcBef>
              <a:spcAft>
                <a:spcPts val="0"/>
              </a:spcAft>
              <a:buClr>
                <a:schemeClr val="dk1"/>
              </a:buClr>
              <a:buSzPts val="1050"/>
              <a:buNone/>
            </a:pPr>
            <a:r>
              <a:t/>
            </a:r>
            <a:endParaRPr sz="1050"/>
          </a:p>
          <a:p>
            <a:pPr indent="0" lvl="0" marL="0" rtl="0" algn="l">
              <a:lnSpc>
                <a:spcPct val="90000"/>
              </a:lnSpc>
              <a:spcBef>
                <a:spcPts val="1000"/>
              </a:spcBef>
              <a:spcAft>
                <a:spcPts val="0"/>
              </a:spcAft>
              <a:buClr>
                <a:schemeClr val="dk1"/>
              </a:buClr>
              <a:buSzPts val="1050"/>
              <a:buNone/>
            </a:pPr>
            <a:r>
              <a:t/>
            </a:r>
            <a:endParaRPr sz="1050"/>
          </a:p>
          <a:p>
            <a:pPr indent="0" lvl="0" marL="0" rtl="0" algn="l">
              <a:lnSpc>
                <a:spcPct val="90000"/>
              </a:lnSpc>
              <a:spcBef>
                <a:spcPts val="1000"/>
              </a:spcBef>
              <a:spcAft>
                <a:spcPts val="0"/>
              </a:spcAft>
              <a:buClr>
                <a:schemeClr val="dk1"/>
              </a:buClr>
              <a:buSzPts val="1050"/>
              <a:buNone/>
            </a:pPr>
            <a:r>
              <a:t/>
            </a:r>
            <a:endParaRPr sz="1050"/>
          </a:p>
          <a:p>
            <a:pPr indent="0" lvl="0" marL="0" rtl="0" algn="l">
              <a:lnSpc>
                <a:spcPct val="90000"/>
              </a:lnSpc>
              <a:spcBef>
                <a:spcPts val="1000"/>
              </a:spcBef>
              <a:spcAft>
                <a:spcPts val="0"/>
              </a:spcAft>
              <a:buClr>
                <a:schemeClr val="dk1"/>
              </a:buClr>
              <a:buSzPts val="1050"/>
              <a:buNone/>
            </a:pPr>
            <a:r>
              <a:t/>
            </a:r>
            <a:endParaRPr sz="1050"/>
          </a:p>
          <a:p>
            <a:pPr indent="0" lvl="0" marL="0" rtl="0" algn="l">
              <a:lnSpc>
                <a:spcPct val="90000"/>
              </a:lnSpc>
              <a:spcBef>
                <a:spcPts val="1000"/>
              </a:spcBef>
              <a:spcAft>
                <a:spcPts val="0"/>
              </a:spcAft>
              <a:buClr>
                <a:schemeClr val="dk1"/>
              </a:buClr>
              <a:buSzPts val="1050"/>
              <a:buNone/>
            </a:pPr>
            <a:r>
              <a:t/>
            </a:r>
            <a:endParaRPr sz="1050"/>
          </a:p>
          <a:p>
            <a:pPr indent="0" lvl="0" marL="0" rtl="0" algn="l">
              <a:lnSpc>
                <a:spcPct val="90000"/>
              </a:lnSpc>
              <a:spcBef>
                <a:spcPts val="1000"/>
              </a:spcBef>
              <a:spcAft>
                <a:spcPts val="0"/>
              </a:spcAft>
              <a:buClr>
                <a:schemeClr val="dk1"/>
              </a:buClr>
              <a:buSzPts val="1050"/>
              <a:buNone/>
            </a:pPr>
            <a:r>
              <a:t/>
            </a:r>
            <a:endParaRPr sz="1050"/>
          </a:p>
          <a:p>
            <a:pPr indent="-330955" lvl="0" marL="342900" rtl="0" algn="l">
              <a:lnSpc>
                <a:spcPct val="110000"/>
              </a:lnSpc>
              <a:spcBef>
                <a:spcPts val="1000"/>
              </a:spcBef>
              <a:spcAft>
                <a:spcPts val="0"/>
              </a:spcAft>
              <a:buClr>
                <a:schemeClr val="dk1"/>
              </a:buClr>
              <a:buSzPts val="1292"/>
              <a:buFont typeface="Bitter"/>
              <a:buAutoNum type="arabicPeriod"/>
            </a:pPr>
            <a:r>
              <a:rPr lang="es-AR" sz="1291">
                <a:latin typeface="Bitter"/>
                <a:ea typeface="Bitter"/>
                <a:cs typeface="Bitter"/>
                <a:sym typeface="Bitter"/>
              </a:rPr>
              <a:t>A</a:t>
            </a:r>
            <a:r>
              <a:rPr lang="es-AR" sz="1291">
                <a:latin typeface="Bitter"/>
                <a:ea typeface="Bitter"/>
                <a:cs typeface="Bitter"/>
                <a:sym typeface="Bitter"/>
              </a:rPr>
              <a:t>cta de Toma de Posesión</a:t>
            </a:r>
            <a:endParaRPr sz="2091">
              <a:latin typeface="Bitter"/>
              <a:ea typeface="Bitter"/>
              <a:cs typeface="Bitter"/>
              <a:sym typeface="Bitter"/>
            </a:endParaRPr>
          </a:p>
          <a:p>
            <a:pPr indent="-330955" lvl="0" marL="342900" rtl="0" algn="l">
              <a:lnSpc>
                <a:spcPct val="110000"/>
              </a:lnSpc>
              <a:spcBef>
                <a:spcPts val="1000"/>
              </a:spcBef>
              <a:spcAft>
                <a:spcPts val="0"/>
              </a:spcAft>
              <a:buClr>
                <a:schemeClr val="dk1"/>
              </a:buClr>
              <a:buSzPts val="1292"/>
              <a:buFont typeface="Bitter"/>
              <a:buAutoNum type="arabicPeriod"/>
            </a:pPr>
            <a:r>
              <a:rPr lang="es-AR" sz="1291">
                <a:latin typeface="Bitter"/>
                <a:ea typeface="Bitter"/>
                <a:cs typeface="Bitter"/>
                <a:sym typeface="Bitter"/>
              </a:rPr>
              <a:t>C</a:t>
            </a:r>
            <a:r>
              <a:rPr lang="es-AR" sz="1291">
                <a:latin typeface="Bitter"/>
                <a:ea typeface="Bitter"/>
                <a:cs typeface="Bitter"/>
                <a:sym typeface="Bitter"/>
              </a:rPr>
              <a:t>omplemento Acta Posesión</a:t>
            </a:r>
            <a:endParaRPr sz="2091">
              <a:latin typeface="Bitter"/>
              <a:ea typeface="Bitter"/>
              <a:cs typeface="Bitter"/>
              <a:sym typeface="Bitter"/>
            </a:endParaRPr>
          </a:p>
          <a:p>
            <a:pPr indent="-330955" lvl="0" marL="342900" rtl="0" algn="l">
              <a:lnSpc>
                <a:spcPct val="110000"/>
              </a:lnSpc>
              <a:spcBef>
                <a:spcPts val="1000"/>
              </a:spcBef>
              <a:spcAft>
                <a:spcPts val="0"/>
              </a:spcAft>
              <a:buClr>
                <a:schemeClr val="dk1"/>
              </a:buClr>
              <a:buSzPts val="1292"/>
              <a:buFont typeface="Bitter"/>
              <a:buAutoNum type="arabicPeriod"/>
            </a:pPr>
            <a:r>
              <a:rPr lang="es-AR" sz="1291">
                <a:latin typeface="Bitter"/>
                <a:ea typeface="Bitter"/>
                <a:cs typeface="Bitter"/>
                <a:sym typeface="Bitter"/>
              </a:rPr>
              <a:t>D</a:t>
            </a:r>
            <a:r>
              <a:rPr lang="es-AR" sz="1291">
                <a:latin typeface="Bitter"/>
                <a:ea typeface="Bitter"/>
                <a:cs typeface="Bitter"/>
                <a:sym typeface="Bitter"/>
              </a:rPr>
              <a:t>eclaración Jurada de Cargos y Actividades</a:t>
            </a:r>
            <a:endParaRPr sz="2091">
              <a:latin typeface="Bitter"/>
              <a:ea typeface="Bitter"/>
              <a:cs typeface="Bitter"/>
              <a:sym typeface="Bitter"/>
            </a:endParaRPr>
          </a:p>
          <a:p>
            <a:pPr indent="0" lvl="0" marL="0" rtl="0" algn="l">
              <a:lnSpc>
                <a:spcPct val="90000"/>
              </a:lnSpc>
              <a:spcBef>
                <a:spcPts val="1000"/>
              </a:spcBef>
              <a:spcAft>
                <a:spcPts val="0"/>
              </a:spcAft>
              <a:buClr>
                <a:schemeClr val="dk1"/>
              </a:buClr>
              <a:buSzPts val="1900"/>
              <a:buNone/>
            </a:pPr>
            <a:r>
              <a:t/>
            </a:r>
            <a:endParaRPr sz="1591"/>
          </a:p>
          <a:p>
            <a:pPr indent="0" lvl="0" marL="0" rtl="0" algn="ctr">
              <a:lnSpc>
                <a:spcPct val="90000"/>
              </a:lnSpc>
              <a:spcBef>
                <a:spcPts val="1000"/>
              </a:spcBef>
              <a:spcAft>
                <a:spcPts val="0"/>
              </a:spcAft>
              <a:buClr>
                <a:schemeClr val="dk1"/>
              </a:buClr>
              <a:buSzPts val="1300"/>
              <a:buNone/>
            </a:pPr>
            <a:r>
              <a:t/>
            </a:r>
            <a:endParaRPr>
              <a:solidFill>
                <a:srgbClr val="1D2554"/>
              </a:solidFill>
            </a:endParaRPr>
          </a:p>
        </p:txBody>
      </p:sp>
      <p:sp>
        <p:nvSpPr>
          <p:cNvPr id="111" name="Google Shape;111;p3"/>
          <p:cNvSpPr/>
          <p:nvPr/>
        </p:nvSpPr>
        <p:spPr>
          <a:xfrm>
            <a:off x="3200900" y="888100"/>
            <a:ext cx="5826000" cy="5388600"/>
          </a:xfrm>
          <a:prstGeom prst="rect">
            <a:avLst/>
          </a:prstGeom>
          <a:noFill/>
          <a:ln cap="flat" cmpd="sng" w="28575">
            <a:solidFill>
              <a:srgbClr val="BDD6E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2" name="Google Shape;112;p3"/>
          <p:cNvSpPr txBox="1"/>
          <p:nvPr/>
        </p:nvSpPr>
        <p:spPr>
          <a:xfrm>
            <a:off x="9151425" y="888100"/>
            <a:ext cx="3028800" cy="5388600"/>
          </a:xfrm>
          <a:prstGeom prst="rect">
            <a:avLst/>
          </a:prstGeom>
          <a:noFill/>
          <a:ln cap="flat" cmpd="sng" w="28575">
            <a:solidFill>
              <a:srgbClr val="BDD6EE"/>
            </a:solidFill>
            <a:prstDash val="solid"/>
            <a:round/>
            <a:headEnd len="sm" w="sm" type="none"/>
            <a:tailEnd len="sm" w="sm" type="none"/>
          </a:ln>
        </p:spPr>
        <p:txBody>
          <a:bodyPr anchorCtr="0" anchor="t" bIns="45700" lIns="91425" spcFirstLastPara="1" rIns="91425" wrap="square" tIns="45700">
            <a:normAutofit fontScale="92500" lnSpcReduction="20000"/>
          </a:bodyPr>
          <a:lstStyle/>
          <a:p>
            <a:pPr indent="0" lvl="0" marL="0" marR="0" rtl="0" algn="ctr">
              <a:lnSpc>
                <a:spcPct val="90000"/>
              </a:lnSpc>
              <a:spcBef>
                <a:spcPts val="0"/>
              </a:spcBef>
              <a:spcAft>
                <a:spcPts val="0"/>
              </a:spcAft>
              <a:buClr>
                <a:schemeClr val="dk1"/>
              </a:buClr>
              <a:buSzPct val="100000"/>
              <a:buFont typeface="Arial"/>
              <a:buNone/>
            </a:pPr>
            <a:r>
              <a:t/>
            </a:r>
            <a:endParaRPr b="1" i="0" sz="2000" u="none" cap="none" strike="noStrike">
              <a:solidFill>
                <a:schemeClr val="dk1"/>
              </a:solidFill>
              <a:latin typeface="Calibri"/>
              <a:ea typeface="Calibri"/>
              <a:cs typeface="Calibri"/>
              <a:sym typeface="Calibri"/>
            </a:endParaRPr>
          </a:p>
          <a:p>
            <a:pPr indent="0" lvl="0" marL="0" marR="0" rtl="0" algn="ctr">
              <a:lnSpc>
                <a:spcPct val="110000"/>
              </a:lnSpc>
              <a:spcBef>
                <a:spcPts val="1000"/>
              </a:spcBef>
              <a:spcAft>
                <a:spcPts val="0"/>
              </a:spcAft>
              <a:buClr>
                <a:schemeClr val="dk1"/>
              </a:buClr>
              <a:buSzPct val="100000"/>
              <a:buFont typeface="Arial"/>
              <a:buNone/>
            </a:pPr>
            <a:r>
              <a:rPr b="0" i="0" lang="es-AR" sz="1800" u="none" cap="none" strike="noStrike">
                <a:solidFill>
                  <a:schemeClr val="dk1"/>
                </a:solidFill>
                <a:latin typeface="Bitter"/>
                <a:ea typeface="Bitter"/>
                <a:cs typeface="Bitter"/>
                <a:sym typeface="Bitter"/>
              </a:rPr>
              <a:t>En el Dto. de Administración de Estipendios de la Secretaría de Ciencia y Técnica de la UBA van a controlar la presentación y procederán a dar el alta para la posterior apertura de cuenta bancaria.</a:t>
            </a:r>
            <a:endParaRPr b="0" i="0" sz="1800" u="none" cap="none" strike="noStrike">
              <a:solidFill>
                <a:schemeClr val="dk1"/>
              </a:solidFill>
              <a:latin typeface="Bitter"/>
              <a:ea typeface="Bitter"/>
              <a:cs typeface="Bitter"/>
              <a:sym typeface="Bitter"/>
            </a:endParaRPr>
          </a:p>
          <a:p>
            <a:pPr indent="0" lvl="0" marL="0" marR="0" rtl="0" algn="ctr">
              <a:lnSpc>
                <a:spcPct val="110000"/>
              </a:lnSpc>
              <a:spcBef>
                <a:spcPts val="1000"/>
              </a:spcBef>
              <a:spcAft>
                <a:spcPts val="0"/>
              </a:spcAft>
              <a:buClr>
                <a:schemeClr val="dk1"/>
              </a:buClr>
              <a:buSzPct val="100000"/>
              <a:buFont typeface="Arial"/>
              <a:buNone/>
            </a:pPr>
            <a:r>
              <a:t/>
            </a:r>
            <a:endParaRPr b="0" i="0" sz="1800" u="none" cap="none" strike="noStrike">
              <a:solidFill>
                <a:schemeClr val="dk1"/>
              </a:solidFill>
              <a:latin typeface="Bitter"/>
              <a:ea typeface="Bitter"/>
              <a:cs typeface="Bitter"/>
              <a:sym typeface="Bitter"/>
            </a:endParaRPr>
          </a:p>
          <a:p>
            <a:pPr indent="0" lvl="0" marL="0" marR="0" rtl="0" algn="ctr">
              <a:lnSpc>
                <a:spcPct val="110000"/>
              </a:lnSpc>
              <a:spcBef>
                <a:spcPts val="1000"/>
              </a:spcBef>
              <a:spcAft>
                <a:spcPts val="0"/>
              </a:spcAft>
              <a:buClr>
                <a:schemeClr val="dk1"/>
              </a:buClr>
              <a:buSzPct val="100000"/>
              <a:buFont typeface="Arial"/>
              <a:buNone/>
            </a:pPr>
            <a:r>
              <a:t/>
            </a:r>
            <a:endParaRPr b="0" i="0" sz="1800" u="none" cap="none" strike="noStrike">
              <a:solidFill>
                <a:schemeClr val="dk1"/>
              </a:solidFill>
              <a:latin typeface="Bitter"/>
              <a:ea typeface="Bitter"/>
              <a:cs typeface="Bitter"/>
              <a:sym typeface="Bitter"/>
            </a:endParaRPr>
          </a:p>
          <a:p>
            <a:pPr indent="0" lvl="0" marL="0" marR="0" rtl="0" algn="ctr">
              <a:lnSpc>
                <a:spcPct val="110000"/>
              </a:lnSpc>
              <a:spcBef>
                <a:spcPts val="1000"/>
              </a:spcBef>
              <a:spcAft>
                <a:spcPts val="0"/>
              </a:spcAft>
              <a:buClr>
                <a:schemeClr val="dk1"/>
              </a:buClr>
              <a:buSzPct val="100000"/>
              <a:buFont typeface="Arial"/>
              <a:buNone/>
            </a:pPr>
            <a:r>
              <a:t/>
            </a:r>
            <a:endParaRPr b="0" i="0" sz="1800" u="none" cap="none" strike="noStrike">
              <a:solidFill>
                <a:schemeClr val="dk1"/>
              </a:solidFill>
              <a:latin typeface="Bitter"/>
              <a:ea typeface="Bitter"/>
              <a:cs typeface="Bitter"/>
              <a:sym typeface="Bitter"/>
            </a:endParaRPr>
          </a:p>
          <a:p>
            <a:pPr indent="0" lvl="0" marL="0" marR="0" rtl="0" algn="ctr">
              <a:lnSpc>
                <a:spcPct val="110000"/>
              </a:lnSpc>
              <a:spcBef>
                <a:spcPts val="1000"/>
              </a:spcBef>
              <a:spcAft>
                <a:spcPts val="0"/>
              </a:spcAft>
              <a:buClr>
                <a:schemeClr val="dk1"/>
              </a:buClr>
              <a:buSzPct val="128571"/>
              <a:buFont typeface="Arial"/>
              <a:buNone/>
            </a:pPr>
            <a:r>
              <a:t/>
            </a:r>
            <a:endParaRPr b="0" i="0" sz="1400" u="none" cap="none" strike="noStrike">
              <a:solidFill>
                <a:srgbClr val="000000"/>
              </a:solidFill>
              <a:latin typeface="Arial"/>
              <a:ea typeface="Arial"/>
              <a:cs typeface="Arial"/>
              <a:sym typeface="Arial"/>
            </a:endParaRPr>
          </a:p>
          <a:p>
            <a:pPr indent="0" lvl="0" marL="0" marR="0" rtl="0" algn="ctr">
              <a:lnSpc>
                <a:spcPct val="110000"/>
              </a:lnSpc>
              <a:spcBef>
                <a:spcPts val="1000"/>
              </a:spcBef>
              <a:spcAft>
                <a:spcPts val="0"/>
              </a:spcAft>
              <a:buClr>
                <a:schemeClr val="dk1"/>
              </a:buClr>
              <a:buSzPct val="100000"/>
              <a:buFont typeface="Arial"/>
              <a:buNone/>
            </a:pPr>
            <a:r>
              <a:t/>
            </a:r>
            <a:endParaRPr b="0" i="0" sz="1800" u="none" cap="none" strike="noStrike">
              <a:solidFill>
                <a:schemeClr val="dk1"/>
              </a:solidFill>
              <a:latin typeface="Bitter Light"/>
              <a:ea typeface="Bitter Light"/>
              <a:cs typeface="Bitter Light"/>
              <a:sym typeface="Bitter Light"/>
            </a:endParaRPr>
          </a:p>
          <a:p>
            <a:pPr indent="0" lvl="0" marL="0" marR="0" rtl="0" algn="ctr">
              <a:lnSpc>
                <a:spcPct val="110000"/>
              </a:lnSpc>
              <a:spcBef>
                <a:spcPts val="1000"/>
              </a:spcBef>
              <a:spcAft>
                <a:spcPts val="0"/>
              </a:spcAft>
              <a:buClr>
                <a:schemeClr val="dk1"/>
              </a:buClr>
              <a:buSzPct val="100000"/>
              <a:buFont typeface="Arial"/>
              <a:buNone/>
            </a:pPr>
            <a:r>
              <a:t/>
            </a:r>
            <a:endParaRPr b="0" i="0" sz="1800" u="none" cap="none" strike="noStrike">
              <a:solidFill>
                <a:schemeClr val="dk1"/>
              </a:solidFill>
              <a:latin typeface="Bitter Light"/>
              <a:ea typeface="Bitter Light"/>
              <a:cs typeface="Bitter Light"/>
              <a:sym typeface="Bitter Light"/>
            </a:endParaRPr>
          </a:p>
          <a:p>
            <a:pPr indent="0" lvl="0" marL="0" marR="0" rtl="0" algn="ctr">
              <a:lnSpc>
                <a:spcPct val="110000"/>
              </a:lnSpc>
              <a:spcBef>
                <a:spcPts val="1000"/>
              </a:spcBef>
              <a:spcAft>
                <a:spcPts val="0"/>
              </a:spcAft>
              <a:buClr>
                <a:schemeClr val="dk1"/>
              </a:buClr>
              <a:buSzPct val="100000"/>
              <a:buFont typeface="Arial"/>
              <a:buNone/>
            </a:pPr>
            <a:r>
              <a:t/>
            </a:r>
            <a:endParaRPr b="0" i="0" sz="1800" u="none" cap="none" strike="noStrike">
              <a:solidFill>
                <a:schemeClr val="dk1"/>
              </a:solidFill>
              <a:latin typeface="Bitter Light"/>
              <a:ea typeface="Bitter Light"/>
              <a:cs typeface="Bitter Light"/>
              <a:sym typeface="Bitter Light"/>
            </a:endParaRPr>
          </a:p>
          <a:p>
            <a:pPr indent="0" lvl="0" marL="0" marR="0" rtl="0" algn="ctr">
              <a:lnSpc>
                <a:spcPct val="110000"/>
              </a:lnSpc>
              <a:spcBef>
                <a:spcPts val="1000"/>
              </a:spcBef>
              <a:spcAft>
                <a:spcPts val="0"/>
              </a:spcAft>
              <a:buClr>
                <a:schemeClr val="dk1"/>
              </a:buClr>
              <a:buSzPct val="100000"/>
              <a:buFont typeface="Arial"/>
              <a:buNone/>
            </a:pPr>
            <a:r>
              <a:t/>
            </a:r>
            <a:endParaRPr b="0" i="0" sz="1800" u="none" cap="none" strike="noStrike">
              <a:solidFill>
                <a:schemeClr val="dk1"/>
              </a:solidFill>
              <a:latin typeface="Bitter Light"/>
              <a:ea typeface="Bitter Light"/>
              <a:cs typeface="Bitter Light"/>
              <a:sym typeface="Bitter Light"/>
            </a:endParaRPr>
          </a:p>
          <a:p>
            <a:pPr indent="0" lvl="0" marL="0" marR="0" rtl="0" algn="l">
              <a:lnSpc>
                <a:spcPct val="90000"/>
              </a:lnSpc>
              <a:spcBef>
                <a:spcPts val="1000"/>
              </a:spcBef>
              <a:spcAft>
                <a:spcPts val="0"/>
              </a:spcAft>
              <a:buClr>
                <a:schemeClr val="dk1"/>
              </a:buClr>
              <a:buSzPct val="100000"/>
              <a:buFont typeface="Arial"/>
              <a:buNone/>
            </a:pPr>
            <a:r>
              <a:rPr b="1" i="0" lang="es-AR" sz="1800" u="none" cap="none" strike="noStrike">
                <a:solidFill>
                  <a:schemeClr val="dk1"/>
                </a:solidFill>
                <a:latin typeface="Bitter"/>
                <a:ea typeface="Bitter"/>
                <a:cs typeface="Bitter"/>
                <a:sym typeface="Bitter"/>
              </a:rPr>
              <a:t>	</a:t>
            </a:r>
            <a:endParaRPr b="0" i="0" sz="1400" u="none" cap="none" strike="noStrike">
              <a:solidFill>
                <a:srgbClr val="000000"/>
              </a:solidFill>
              <a:latin typeface="Arial"/>
              <a:ea typeface="Arial"/>
              <a:cs typeface="Arial"/>
              <a:sym typeface="Arial"/>
            </a:endParaRPr>
          </a:p>
        </p:txBody>
      </p:sp>
      <p:pic>
        <p:nvPicPr>
          <p:cNvPr id="113" name="Google Shape;113;p3"/>
          <p:cNvPicPr preferRelativeResize="0"/>
          <p:nvPr/>
        </p:nvPicPr>
        <p:blipFill rotWithShape="1">
          <a:blip r:embed="rId3">
            <a:alphaModFix/>
          </a:blip>
          <a:srcRect b="0" l="0" r="0" t="0"/>
          <a:stretch/>
        </p:blipFill>
        <p:spPr>
          <a:xfrm>
            <a:off x="529086" y="1800975"/>
            <a:ext cx="2031239" cy="1622401"/>
          </a:xfrm>
          <a:prstGeom prst="rect">
            <a:avLst/>
          </a:prstGeom>
          <a:noFill/>
          <a:ln>
            <a:noFill/>
          </a:ln>
        </p:spPr>
      </p:pic>
      <p:sp>
        <p:nvSpPr>
          <p:cNvPr id="114" name="Google Shape;114;p3"/>
          <p:cNvSpPr txBox="1"/>
          <p:nvPr/>
        </p:nvSpPr>
        <p:spPr>
          <a:xfrm>
            <a:off x="4220424" y="3065513"/>
            <a:ext cx="3728100" cy="1117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Arial"/>
              <a:buNone/>
            </a:pPr>
            <a:r>
              <a:rPr b="1" i="0" lang="es-AR" sz="1700" u="none" cap="none" strike="noStrike">
                <a:solidFill>
                  <a:schemeClr val="dk1"/>
                </a:solidFill>
                <a:latin typeface="Bitter"/>
                <a:ea typeface="Bitter"/>
                <a:cs typeface="Bitter"/>
                <a:sym typeface="Bitter"/>
              </a:rPr>
              <a:t>Solicitar las certificación de personal y las firmas de las autoridades correspondientes</a:t>
            </a:r>
            <a:endParaRPr b="0" i="0" sz="11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2000"/>
              <a:buFont typeface="Arial"/>
              <a:buNone/>
            </a:pPr>
            <a:r>
              <a:t/>
            </a:r>
            <a:endParaRPr b="1" i="0" sz="1700" u="none" cap="none" strike="noStrike">
              <a:solidFill>
                <a:schemeClr val="dk1"/>
              </a:solidFill>
              <a:latin typeface="Calibri"/>
              <a:ea typeface="Calibri"/>
              <a:cs typeface="Calibri"/>
              <a:sym typeface="Calibri"/>
            </a:endParaRPr>
          </a:p>
        </p:txBody>
      </p:sp>
      <p:sp>
        <p:nvSpPr>
          <p:cNvPr id="115" name="Google Shape;115;p3"/>
          <p:cNvSpPr txBox="1"/>
          <p:nvPr/>
        </p:nvSpPr>
        <p:spPr>
          <a:xfrm>
            <a:off x="4719500" y="4664875"/>
            <a:ext cx="4089300" cy="7089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200"/>
              <a:buFont typeface="Arial"/>
              <a:buNone/>
            </a:pPr>
            <a:r>
              <a:rPr b="1" i="0" lang="es-AR" sz="1900" u="none" cap="none" strike="noStrike">
                <a:solidFill>
                  <a:schemeClr val="dk1"/>
                </a:solidFill>
                <a:latin typeface="Bitter"/>
                <a:ea typeface="Bitter"/>
                <a:cs typeface="Bitter"/>
                <a:sym typeface="Bitter"/>
              </a:rPr>
              <a:t>Verificar los datos y enviar a la secretaría de investigación de su facultad. </a:t>
            </a:r>
            <a:endParaRPr b="0" i="0" sz="11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2200"/>
              <a:buFont typeface="Arial"/>
              <a:buNone/>
            </a:pPr>
            <a:r>
              <a:t/>
            </a:r>
            <a:endParaRPr b="1" i="0" sz="19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200"/>
              <a:buFont typeface="Arial"/>
              <a:buNone/>
            </a:pPr>
            <a:r>
              <a:t/>
            </a:r>
            <a:endParaRPr b="1" i="0" sz="1900" u="none" cap="none" strike="noStrike">
              <a:solidFill>
                <a:schemeClr val="dk1"/>
              </a:solidFill>
              <a:latin typeface="Calibri"/>
              <a:ea typeface="Calibri"/>
              <a:cs typeface="Calibri"/>
              <a:sym typeface="Calibri"/>
            </a:endParaRPr>
          </a:p>
        </p:txBody>
      </p:sp>
      <p:sp>
        <p:nvSpPr>
          <p:cNvPr id="116" name="Google Shape;116;p3"/>
          <p:cNvSpPr/>
          <p:nvPr/>
        </p:nvSpPr>
        <p:spPr>
          <a:xfrm flipH="1">
            <a:off x="-12549" y="-751"/>
            <a:ext cx="3073800" cy="888900"/>
          </a:xfrm>
          <a:prstGeom prst="rect">
            <a:avLst/>
          </a:prstGeom>
          <a:solidFill>
            <a:srgbClr val="BDD6EE"/>
          </a:solidFill>
          <a:ln>
            <a:noFill/>
          </a:ln>
          <a:effectLst>
            <a:outerShdw blurRad="71438"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1" lang="es-AR" sz="2400">
                <a:solidFill>
                  <a:srgbClr val="351C75"/>
                </a:solidFill>
                <a:latin typeface="Bitter"/>
                <a:ea typeface="Bitter"/>
                <a:cs typeface="Bitter"/>
                <a:sym typeface="Bitter"/>
              </a:rPr>
              <a:t>REQUISITOS</a:t>
            </a:r>
            <a:endParaRPr b="1" sz="2400">
              <a:solidFill>
                <a:srgbClr val="351C75"/>
              </a:solidFill>
              <a:latin typeface="Bitter"/>
              <a:ea typeface="Bitter"/>
              <a:cs typeface="Bitter"/>
              <a:sym typeface="Bitter"/>
            </a:endParaRPr>
          </a:p>
        </p:txBody>
      </p:sp>
      <p:sp>
        <p:nvSpPr>
          <p:cNvPr id="117" name="Google Shape;117;p3"/>
          <p:cNvSpPr txBox="1"/>
          <p:nvPr/>
        </p:nvSpPr>
        <p:spPr>
          <a:xfrm>
            <a:off x="4724626" y="1605775"/>
            <a:ext cx="4089300" cy="572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Arial"/>
              <a:buNone/>
            </a:pPr>
            <a:r>
              <a:rPr b="1" i="0" lang="es-AR" sz="1700" u="none" cap="none" strike="noStrike">
                <a:solidFill>
                  <a:schemeClr val="dk1"/>
                </a:solidFill>
                <a:latin typeface="Bitter"/>
                <a:ea typeface="Bitter"/>
                <a:cs typeface="Bitter"/>
                <a:sym typeface="Bitter"/>
              </a:rPr>
              <a:t>Descargar y completar formularios requeridos</a:t>
            </a:r>
            <a:endParaRPr b="0" i="0" sz="1700" u="none" cap="none" strike="noStrike">
              <a:solidFill>
                <a:schemeClr val="dk1"/>
              </a:solidFill>
              <a:latin typeface="Bitter"/>
              <a:ea typeface="Bitter"/>
              <a:cs typeface="Bitter"/>
              <a:sym typeface="Bitter"/>
            </a:endParaRPr>
          </a:p>
        </p:txBody>
      </p:sp>
      <p:sp>
        <p:nvSpPr>
          <p:cNvPr id="118" name="Google Shape;118;p3"/>
          <p:cNvSpPr/>
          <p:nvPr/>
        </p:nvSpPr>
        <p:spPr>
          <a:xfrm flipH="1">
            <a:off x="3173613" y="1"/>
            <a:ext cx="5866800" cy="888900"/>
          </a:xfrm>
          <a:prstGeom prst="rect">
            <a:avLst/>
          </a:prstGeom>
          <a:solidFill>
            <a:srgbClr val="BDD6EE"/>
          </a:solidFill>
          <a:ln>
            <a:noFill/>
          </a:ln>
          <a:effectLst>
            <a:outerShdw blurRad="71438"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1" lang="es-AR" sz="2400">
                <a:solidFill>
                  <a:srgbClr val="351C75"/>
                </a:solidFill>
                <a:latin typeface="Bitter"/>
                <a:ea typeface="Bitter"/>
                <a:cs typeface="Bitter"/>
                <a:sym typeface="Bitter"/>
              </a:rPr>
              <a:t>ENVÍO DE DOCUMENTACIÓN</a:t>
            </a:r>
            <a:endParaRPr b="1" sz="2400">
              <a:solidFill>
                <a:srgbClr val="351C75"/>
              </a:solidFill>
              <a:latin typeface="Bitter"/>
              <a:ea typeface="Bitter"/>
              <a:cs typeface="Bitter"/>
              <a:sym typeface="Bitter"/>
            </a:endParaRPr>
          </a:p>
        </p:txBody>
      </p:sp>
      <p:sp>
        <p:nvSpPr>
          <p:cNvPr id="119" name="Google Shape;119;p3"/>
          <p:cNvSpPr/>
          <p:nvPr/>
        </p:nvSpPr>
        <p:spPr>
          <a:xfrm flipH="1">
            <a:off x="9151498" y="1"/>
            <a:ext cx="3040500" cy="888900"/>
          </a:xfrm>
          <a:prstGeom prst="rect">
            <a:avLst/>
          </a:prstGeom>
          <a:solidFill>
            <a:srgbClr val="BDD6EE"/>
          </a:solidFill>
          <a:ln>
            <a:noFill/>
          </a:ln>
          <a:effectLst>
            <a:outerShdw blurRad="71438"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1" lang="es-AR" sz="2400">
                <a:solidFill>
                  <a:srgbClr val="351C75"/>
                </a:solidFill>
                <a:latin typeface="Bitter"/>
                <a:ea typeface="Bitter"/>
                <a:cs typeface="Bitter"/>
                <a:sym typeface="Bitter"/>
              </a:rPr>
              <a:t>APROBACIÓN</a:t>
            </a:r>
            <a:endParaRPr b="1" sz="2400">
              <a:solidFill>
                <a:srgbClr val="351C75"/>
              </a:solidFill>
              <a:latin typeface="Bitter"/>
              <a:ea typeface="Bitter"/>
              <a:cs typeface="Bitter"/>
              <a:sym typeface="Bitter"/>
            </a:endParaRPr>
          </a:p>
        </p:txBody>
      </p:sp>
      <p:sp>
        <p:nvSpPr>
          <p:cNvPr id="120" name="Google Shape;120;p3"/>
          <p:cNvSpPr/>
          <p:nvPr/>
        </p:nvSpPr>
        <p:spPr>
          <a:xfrm>
            <a:off x="3290750" y="5700900"/>
            <a:ext cx="5664300" cy="458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es-AR" sz="1400" u="none" cap="none" strike="noStrike">
                <a:solidFill>
                  <a:schemeClr val="dk1"/>
                </a:solidFill>
                <a:latin typeface="Bitter"/>
                <a:ea typeface="Bitter"/>
                <a:cs typeface="Bitter"/>
                <a:sym typeface="Bitter"/>
              </a:rPr>
              <a:t>IMPORTANTE:</a:t>
            </a:r>
            <a:r>
              <a:rPr b="1" i="0" lang="es-AR" sz="1400" u="none" cap="none" strike="noStrike">
                <a:solidFill>
                  <a:schemeClr val="dk1"/>
                </a:solidFill>
                <a:latin typeface="Bitter Light"/>
                <a:ea typeface="Bitter Light"/>
                <a:cs typeface="Bitter Light"/>
                <a:sym typeface="Bitter Light"/>
              </a:rPr>
              <a:t> La documentación siempre se centraliza en la Secretaría de investigación de su facultad</a:t>
            </a:r>
            <a:endParaRPr b="0" i="0" sz="1400" u="none" cap="none" strike="noStrike">
              <a:solidFill>
                <a:srgbClr val="000000"/>
              </a:solidFill>
              <a:latin typeface="Arial"/>
              <a:ea typeface="Arial"/>
              <a:cs typeface="Arial"/>
              <a:sym typeface="Arial"/>
            </a:endParaRPr>
          </a:p>
        </p:txBody>
      </p:sp>
      <p:cxnSp>
        <p:nvCxnSpPr>
          <p:cNvPr id="121" name="Google Shape;121;p3"/>
          <p:cNvCxnSpPr/>
          <p:nvPr/>
        </p:nvCxnSpPr>
        <p:spPr>
          <a:xfrm rot="10800000">
            <a:off x="8285200" y="2612225"/>
            <a:ext cx="11400" cy="1614900"/>
          </a:xfrm>
          <a:prstGeom prst="straightConnector1">
            <a:avLst/>
          </a:prstGeom>
          <a:noFill/>
          <a:ln cap="flat" cmpd="sng" w="38100">
            <a:solidFill>
              <a:srgbClr val="00B0D8"/>
            </a:solidFill>
            <a:prstDash val="solid"/>
            <a:miter lim="800000"/>
            <a:headEnd len="sm" w="sm" type="none"/>
            <a:tailEnd len="sm" w="sm" type="none"/>
          </a:ln>
        </p:spPr>
      </p:cxnSp>
      <p:sp>
        <p:nvSpPr>
          <p:cNvPr id="122" name="Google Shape;122;p3"/>
          <p:cNvSpPr/>
          <p:nvPr/>
        </p:nvSpPr>
        <p:spPr>
          <a:xfrm>
            <a:off x="7649252" y="2825405"/>
            <a:ext cx="1272000" cy="1207200"/>
          </a:xfrm>
          <a:prstGeom prst="ellipse">
            <a:avLst/>
          </a:prstGeom>
          <a:solidFill>
            <a:srgbClr val="1D25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1" i="0" lang="es-AR" sz="4400" u="none" cap="none" strike="noStrike">
                <a:solidFill>
                  <a:schemeClr val="lt1"/>
                </a:solidFill>
                <a:latin typeface="Bitter"/>
                <a:ea typeface="Bitter"/>
                <a:cs typeface="Bitter"/>
                <a:sym typeface="Bitter"/>
              </a:rPr>
              <a:t>2</a:t>
            </a:r>
            <a:endParaRPr b="0" i="0" sz="1400" u="none" cap="none" strike="noStrike">
              <a:solidFill>
                <a:srgbClr val="000000"/>
              </a:solidFill>
              <a:latin typeface="Arial"/>
              <a:ea typeface="Arial"/>
              <a:cs typeface="Arial"/>
              <a:sym typeface="Arial"/>
            </a:endParaRPr>
          </a:p>
        </p:txBody>
      </p:sp>
      <p:cxnSp>
        <p:nvCxnSpPr>
          <p:cNvPr id="123" name="Google Shape;123;p3"/>
          <p:cNvCxnSpPr/>
          <p:nvPr/>
        </p:nvCxnSpPr>
        <p:spPr>
          <a:xfrm rot="10800000">
            <a:off x="3881213" y="4221997"/>
            <a:ext cx="4437000" cy="0"/>
          </a:xfrm>
          <a:prstGeom prst="straightConnector1">
            <a:avLst/>
          </a:prstGeom>
          <a:noFill/>
          <a:ln cap="flat" cmpd="sng" w="38100">
            <a:solidFill>
              <a:srgbClr val="00B0D8"/>
            </a:solidFill>
            <a:prstDash val="solid"/>
            <a:miter lim="800000"/>
            <a:headEnd len="sm" w="sm" type="none"/>
            <a:tailEnd len="sm" w="sm" type="none"/>
          </a:ln>
        </p:spPr>
      </p:cxnSp>
      <p:cxnSp>
        <p:nvCxnSpPr>
          <p:cNvPr id="124" name="Google Shape;124;p3"/>
          <p:cNvCxnSpPr/>
          <p:nvPr/>
        </p:nvCxnSpPr>
        <p:spPr>
          <a:xfrm rot="10800000">
            <a:off x="3883755" y="4207374"/>
            <a:ext cx="0" cy="596700"/>
          </a:xfrm>
          <a:prstGeom prst="straightConnector1">
            <a:avLst/>
          </a:prstGeom>
          <a:noFill/>
          <a:ln cap="flat" cmpd="sng" w="38100">
            <a:solidFill>
              <a:srgbClr val="00B0D8"/>
            </a:solidFill>
            <a:prstDash val="solid"/>
            <a:miter lim="800000"/>
            <a:headEnd len="sm" w="sm" type="none"/>
            <a:tailEnd len="sm" w="sm" type="none"/>
          </a:ln>
        </p:spPr>
      </p:cxnSp>
      <p:sp>
        <p:nvSpPr>
          <p:cNvPr id="125" name="Google Shape;125;p3"/>
          <p:cNvSpPr/>
          <p:nvPr/>
        </p:nvSpPr>
        <p:spPr>
          <a:xfrm>
            <a:off x="3277100" y="4417489"/>
            <a:ext cx="1272000" cy="1207200"/>
          </a:xfrm>
          <a:prstGeom prst="ellipse">
            <a:avLst/>
          </a:prstGeom>
          <a:solidFill>
            <a:srgbClr val="1D25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1" i="0" lang="es-AR" sz="4400" u="none" cap="none" strike="noStrike">
                <a:solidFill>
                  <a:schemeClr val="lt1"/>
                </a:solidFill>
                <a:latin typeface="Bitter"/>
                <a:ea typeface="Bitter"/>
                <a:cs typeface="Bitter"/>
                <a:sym typeface="Bitter"/>
              </a:rPr>
              <a:t>3</a:t>
            </a:r>
            <a:endParaRPr b="0" i="0" sz="1400" u="none" cap="none" strike="noStrike">
              <a:solidFill>
                <a:srgbClr val="000000"/>
              </a:solidFill>
              <a:latin typeface="Arial"/>
              <a:ea typeface="Arial"/>
              <a:cs typeface="Arial"/>
              <a:sym typeface="Arial"/>
            </a:endParaRPr>
          </a:p>
        </p:txBody>
      </p:sp>
      <p:cxnSp>
        <p:nvCxnSpPr>
          <p:cNvPr id="126" name="Google Shape;126;p3"/>
          <p:cNvCxnSpPr/>
          <p:nvPr/>
        </p:nvCxnSpPr>
        <p:spPr>
          <a:xfrm rot="10800000">
            <a:off x="3865975" y="2612182"/>
            <a:ext cx="4437000" cy="0"/>
          </a:xfrm>
          <a:prstGeom prst="straightConnector1">
            <a:avLst/>
          </a:prstGeom>
          <a:noFill/>
          <a:ln cap="flat" cmpd="sng" w="38100">
            <a:solidFill>
              <a:srgbClr val="00B0D8"/>
            </a:solidFill>
            <a:prstDash val="solid"/>
            <a:miter lim="800000"/>
            <a:headEnd len="sm" w="sm" type="none"/>
            <a:tailEnd len="sm" w="sm" type="none"/>
          </a:ln>
        </p:spPr>
      </p:cxnSp>
      <p:cxnSp>
        <p:nvCxnSpPr>
          <p:cNvPr id="127" name="Google Shape;127;p3"/>
          <p:cNvCxnSpPr/>
          <p:nvPr/>
        </p:nvCxnSpPr>
        <p:spPr>
          <a:xfrm flipH="1" rot="10800000">
            <a:off x="3882250" y="1950200"/>
            <a:ext cx="1200" cy="663600"/>
          </a:xfrm>
          <a:prstGeom prst="straightConnector1">
            <a:avLst/>
          </a:prstGeom>
          <a:noFill/>
          <a:ln cap="flat" cmpd="sng" w="38100">
            <a:solidFill>
              <a:srgbClr val="00B0D8"/>
            </a:solidFill>
            <a:prstDash val="solid"/>
            <a:miter lim="800000"/>
            <a:headEnd len="sm" w="sm" type="none"/>
            <a:tailEnd len="sm" w="sm" type="none"/>
          </a:ln>
        </p:spPr>
      </p:cxnSp>
      <p:sp>
        <p:nvSpPr>
          <p:cNvPr id="128" name="Google Shape;128;p3"/>
          <p:cNvSpPr/>
          <p:nvPr/>
        </p:nvSpPr>
        <p:spPr>
          <a:xfrm>
            <a:off x="3277100" y="1310175"/>
            <a:ext cx="1272000" cy="1207200"/>
          </a:xfrm>
          <a:prstGeom prst="ellipse">
            <a:avLst/>
          </a:prstGeom>
          <a:solidFill>
            <a:srgbClr val="1D25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1" i="0" lang="es-AR" sz="4400" u="none" cap="none" strike="noStrike">
                <a:solidFill>
                  <a:schemeClr val="lt1"/>
                </a:solidFill>
                <a:latin typeface="Bitter"/>
                <a:ea typeface="Bitter"/>
                <a:cs typeface="Bitter"/>
                <a:sym typeface="Bitter"/>
              </a:rPr>
              <a:t>1</a:t>
            </a:r>
            <a:endParaRPr b="0" i="0" sz="1400" u="none" cap="none" strike="noStrike">
              <a:solidFill>
                <a:srgbClr val="000000"/>
              </a:solidFill>
              <a:latin typeface="Arial"/>
              <a:ea typeface="Arial"/>
              <a:cs typeface="Arial"/>
              <a:sym typeface="Arial"/>
            </a:endParaRPr>
          </a:p>
        </p:txBody>
      </p:sp>
      <p:pic>
        <p:nvPicPr>
          <p:cNvPr descr="Icono&#10;&#10;Descripción generada automáticamente" id="129" name="Google Shape;129;p3"/>
          <p:cNvPicPr preferRelativeResize="0"/>
          <p:nvPr/>
        </p:nvPicPr>
        <p:blipFill rotWithShape="1">
          <a:blip r:embed="rId4">
            <a:alphaModFix/>
          </a:blip>
          <a:srcRect b="0" l="0" r="0" t="0"/>
          <a:stretch/>
        </p:blipFill>
        <p:spPr>
          <a:xfrm>
            <a:off x="9476885" y="3179068"/>
            <a:ext cx="2377724" cy="1316240"/>
          </a:xfrm>
          <a:prstGeom prst="rect">
            <a:avLst/>
          </a:prstGeom>
          <a:noFill/>
          <a:ln>
            <a:noFill/>
          </a:ln>
        </p:spPr>
      </p:pic>
      <p:sp>
        <p:nvSpPr>
          <p:cNvPr id="130" name="Google Shape;130;p3"/>
          <p:cNvSpPr txBox="1"/>
          <p:nvPr/>
        </p:nvSpPr>
        <p:spPr>
          <a:xfrm>
            <a:off x="9183100" y="4495300"/>
            <a:ext cx="3000000" cy="1680900"/>
          </a:xfrm>
          <a:prstGeom prst="rect">
            <a:avLst/>
          </a:prstGeom>
          <a:noFill/>
          <a:ln>
            <a:noFill/>
          </a:ln>
        </p:spPr>
        <p:txBody>
          <a:bodyPr anchorCtr="0" anchor="t" bIns="91425" lIns="91425" spcFirstLastPara="1" rIns="91425" wrap="square" tIns="91425">
            <a:spAutoFit/>
          </a:bodyPr>
          <a:lstStyle/>
          <a:p>
            <a:pPr indent="0" lvl="0" marL="0" marR="0" rtl="0" algn="ctr">
              <a:lnSpc>
                <a:spcPct val="110000"/>
              </a:lnSpc>
              <a:spcBef>
                <a:spcPts val="1000"/>
              </a:spcBef>
              <a:spcAft>
                <a:spcPts val="0"/>
              </a:spcAft>
              <a:buClr>
                <a:srgbClr val="000000"/>
              </a:buClr>
              <a:buSzPts val="1800"/>
              <a:buFont typeface="Arial"/>
              <a:buNone/>
            </a:pPr>
            <a:r>
              <a:rPr b="1" i="0" lang="es-AR" sz="1800" u="none" cap="none" strike="noStrike">
                <a:solidFill>
                  <a:schemeClr val="dk1"/>
                </a:solidFill>
                <a:latin typeface="Bitter"/>
                <a:ea typeface="Bitter"/>
                <a:cs typeface="Bitter"/>
                <a:sym typeface="Bitter"/>
              </a:rPr>
              <a:t>Las comunicaciones serán siempre a través de la Secretaría de Investigación de su Unidad Académica.</a:t>
            </a:r>
            <a:endParaRPr b="0" i="0" sz="2400" u="none" cap="none" strike="noStrike">
              <a:solidFill>
                <a:schemeClr val="dk1"/>
              </a:solidFill>
              <a:latin typeface="Bitter"/>
              <a:ea typeface="Bitter"/>
              <a:cs typeface="Bitter"/>
              <a:sym typeface="Bitter"/>
            </a:endParaRPr>
          </a:p>
        </p:txBody>
      </p:sp>
      <p:pic>
        <p:nvPicPr>
          <p:cNvPr id="131" name="Google Shape;131;p3"/>
          <p:cNvPicPr preferRelativeResize="0"/>
          <p:nvPr/>
        </p:nvPicPr>
        <p:blipFill>
          <a:blip r:embed="rId5">
            <a:alphaModFix/>
          </a:blip>
          <a:stretch>
            <a:fillRect/>
          </a:stretch>
        </p:blipFill>
        <p:spPr>
          <a:xfrm>
            <a:off x="0" y="6292376"/>
            <a:ext cx="1904159" cy="576544"/>
          </a:xfrm>
          <a:prstGeom prst="rect">
            <a:avLst/>
          </a:prstGeom>
          <a:noFill/>
          <a:ln>
            <a:noFill/>
          </a:ln>
        </p:spPr>
      </p:pic>
      <p:pic>
        <p:nvPicPr>
          <p:cNvPr id="132" name="Google Shape;132;p3"/>
          <p:cNvPicPr preferRelativeResize="0"/>
          <p:nvPr/>
        </p:nvPicPr>
        <p:blipFill>
          <a:blip r:embed="rId6">
            <a:alphaModFix/>
          </a:blip>
          <a:stretch>
            <a:fillRect/>
          </a:stretch>
        </p:blipFill>
        <p:spPr>
          <a:xfrm>
            <a:off x="1894518" y="6292389"/>
            <a:ext cx="1731477" cy="576550"/>
          </a:xfrm>
          <a:prstGeom prst="rect">
            <a:avLst/>
          </a:prstGeom>
          <a:noFill/>
          <a:ln>
            <a:noFill/>
          </a:ln>
        </p:spPr>
      </p:pic>
      <p:sp>
        <p:nvSpPr>
          <p:cNvPr id="133" name="Google Shape;133;p3"/>
          <p:cNvSpPr/>
          <p:nvPr/>
        </p:nvSpPr>
        <p:spPr>
          <a:xfrm>
            <a:off x="3626000" y="6292375"/>
            <a:ext cx="8566200" cy="576600"/>
          </a:xfrm>
          <a:prstGeom prst="rect">
            <a:avLst/>
          </a:prstGeom>
          <a:solidFill>
            <a:srgbClr val="91BDE1">
              <a:alpha val="29750"/>
            </a:srgbClr>
          </a:solidFill>
          <a:ln>
            <a:noFill/>
          </a:ln>
        </p:spPr>
        <p:txBody>
          <a:bodyPr anchorCtr="0" anchor="ctr" bIns="34275" lIns="68575" spcFirstLastPara="1" rIns="68575" wrap="square" tIns="34275">
            <a:noAutofit/>
          </a:bodyPr>
          <a:lstStyle/>
          <a:p>
            <a:pPr indent="0" lvl="0" marL="0" rtl="0" algn="ctr">
              <a:spcBef>
                <a:spcPts val="0"/>
              </a:spcBef>
              <a:spcAft>
                <a:spcPts val="0"/>
              </a:spcAft>
              <a:buClr>
                <a:srgbClr val="000000"/>
              </a:buClr>
              <a:buSzPts val="1100"/>
              <a:buFont typeface="Arial"/>
              <a:buNone/>
            </a:pPr>
            <a:r>
              <a:rPr i="1" lang="es-AR" sz="1200">
                <a:solidFill>
                  <a:srgbClr val="1D2554"/>
                </a:solidFill>
                <a:latin typeface="Bitter"/>
                <a:ea typeface="Bitter"/>
                <a:cs typeface="Bitter"/>
                <a:sym typeface="Bitter"/>
              </a:rPr>
              <a:t>Toma de Posesión de Becas EVC-CIN</a:t>
            </a:r>
            <a:endParaRPr i="1" sz="1200">
              <a:solidFill>
                <a:srgbClr val="1D2554"/>
              </a:solidFill>
              <a:latin typeface="Bitter"/>
              <a:ea typeface="Bitter"/>
              <a:cs typeface="Bitter"/>
              <a:sym typeface="Bitter"/>
            </a:endParaRPr>
          </a:p>
        </p:txBody>
      </p:sp>
      <p:sp>
        <p:nvSpPr>
          <p:cNvPr id="134" name="Google Shape;134;p3"/>
          <p:cNvSpPr txBox="1"/>
          <p:nvPr/>
        </p:nvSpPr>
        <p:spPr>
          <a:xfrm>
            <a:off x="44700" y="4882900"/>
            <a:ext cx="3000000" cy="1292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s-AR" sz="1100">
                <a:solidFill>
                  <a:schemeClr val="dk1"/>
                </a:solidFill>
                <a:latin typeface="Bitter Light"/>
                <a:ea typeface="Bitter Light"/>
                <a:cs typeface="Bitter Light"/>
                <a:sym typeface="Bitter Light"/>
              </a:rPr>
              <a:t>Para más información podrás descargar los instructivos en: </a:t>
            </a:r>
            <a:endParaRPr sz="2200">
              <a:solidFill>
                <a:schemeClr val="dk1"/>
              </a:solidFill>
              <a:latin typeface="Calibri"/>
              <a:ea typeface="Calibri"/>
              <a:cs typeface="Calibri"/>
              <a:sym typeface="Calibri"/>
            </a:endParaRPr>
          </a:p>
          <a:p>
            <a:pPr indent="0" lvl="0" marL="0" rtl="0" algn="ctr">
              <a:lnSpc>
                <a:spcPct val="115000"/>
              </a:lnSpc>
              <a:spcBef>
                <a:spcPts val="0"/>
              </a:spcBef>
              <a:spcAft>
                <a:spcPts val="0"/>
              </a:spcAft>
              <a:buNone/>
            </a:pPr>
            <a:r>
              <a:rPr b="1" lang="es-AR" sz="1000" u="sng">
                <a:solidFill>
                  <a:schemeClr val="hlink"/>
                </a:solidFill>
                <a:latin typeface="Bitter Light"/>
                <a:ea typeface="Bitter Light"/>
                <a:cs typeface="Bitter Light"/>
                <a:sym typeface="Bitter Light"/>
                <a:hlinkClick r:id="rId7"/>
              </a:rPr>
              <a:t>https://cyt.rec.uba.ar/investigacion/becas/becas-cin/</a:t>
            </a:r>
            <a:r>
              <a:rPr b="1" lang="es-AR" sz="1000">
                <a:solidFill>
                  <a:schemeClr val="dk1"/>
                </a:solidFill>
                <a:latin typeface="Bitter Light"/>
                <a:ea typeface="Bitter Light"/>
                <a:cs typeface="Bitter Light"/>
                <a:sym typeface="Bitter Light"/>
              </a:rPr>
              <a:t>  </a:t>
            </a:r>
            <a:endParaRPr sz="2200">
              <a:solidFill>
                <a:schemeClr val="dk1"/>
              </a:solidFill>
              <a:latin typeface="Calibri"/>
              <a:ea typeface="Calibri"/>
              <a:cs typeface="Calibri"/>
              <a:sym typeface="Calibri"/>
            </a:endParaRPr>
          </a:p>
          <a:p>
            <a:pPr indent="0" lvl="0" marL="0" rtl="0" algn="ctr">
              <a:lnSpc>
                <a:spcPct val="115000"/>
              </a:lnSpc>
              <a:spcBef>
                <a:spcPts val="0"/>
              </a:spcBef>
              <a:spcAft>
                <a:spcPts val="0"/>
              </a:spcAft>
              <a:buNone/>
            </a:pPr>
            <a:r>
              <a:rPr b="1" lang="es-AR" sz="1100">
                <a:solidFill>
                  <a:schemeClr val="dk1"/>
                </a:solidFill>
                <a:latin typeface="Bitter Light"/>
                <a:ea typeface="Bitter Light"/>
                <a:cs typeface="Bitter Light"/>
                <a:sym typeface="Bitter Light"/>
              </a:rPr>
              <a:t>o bien consultar por mail: </a:t>
            </a:r>
            <a:endParaRPr b="1" sz="1100">
              <a:solidFill>
                <a:schemeClr val="dk1"/>
              </a:solidFill>
              <a:latin typeface="Bitter Light"/>
              <a:ea typeface="Bitter Light"/>
              <a:cs typeface="Bitter Light"/>
              <a:sym typeface="Bitter Light"/>
            </a:endParaRPr>
          </a:p>
          <a:p>
            <a:pPr indent="0" lvl="0" marL="0" rtl="0" algn="ctr">
              <a:lnSpc>
                <a:spcPct val="115000"/>
              </a:lnSpc>
              <a:spcBef>
                <a:spcPts val="0"/>
              </a:spcBef>
              <a:spcAft>
                <a:spcPts val="0"/>
              </a:spcAft>
              <a:buNone/>
            </a:pPr>
            <a:r>
              <a:rPr b="1" lang="es-AR" sz="1100">
                <a:solidFill>
                  <a:srgbClr val="1D2554"/>
                </a:solidFill>
                <a:latin typeface="Bitter Light"/>
                <a:ea typeface="Bitter Light"/>
                <a:cs typeface="Bitter Light"/>
                <a:sym typeface="Bitter Light"/>
              </a:rPr>
              <a:t>becarios-dgp@rec.uba.ar</a:t>
            </a:r>
            <a:endParaRPr sz="2200">
              <a:solidFill>
                <a:srgbClr val="1D2554"/>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cxnSp>
        <p:nvCxnSpPr>
          <p:cNvPr id="139" name="Google Shape;139;p4"/>
          <p:cNvCxnSpPr>
            <a:stCxn id="140" idx="2"/>
            <a:endCxn id="141" idx="3"/>
          </p:cNvCxnSpPr>
          <p:nvPr/>
        </p:nvCxnSpPr>
        <p:spPr>
          <a:xfrm flipH="1">
            <a:off x="9859400" y="4990575"/>
            <a:ext cx="1041300" cy="522600"/>
          </a:xfrm>
          <a:prstGeom prst="straightConnector1">
            <a:avLst/>
          </a:prstGeom>
          <a:noFill/>
          <a:ln cap="flat" cmpd="sng" w="28575">
            <a:solidFill>
              <a:srgbClr val="1D2554"/>
            </a:solidFill>
            <a:prstDash val="solid"/>
            <a:round/>
            <a:headEnd len="sm" w="sm" type="none"/>
            <a:tailEnd len="sm" w="sm" type="none"/>
          </a:ln>
        </p:spPr>
      </p:cxnSp>
      <p:cxnSp>
        <p:nvCxnSpPr>
          <p:cNvPr id="142" name="Google Shape;142;p4"/>
          <p:cNvCxnSpPr>
            <a:stCxn id="143" idx="2"/>
          </p:cNvCxnSpPr>
          <p:nvPr/>
        </p:nvCxnSpPr>
        <p:spPr>
          <a:xfrm flipH="1">
            <a:off x="11196050" y="3211350"/>
            <a:ext cx="25800" cy="721500"/>
          </a:xfrm>
          <a:prstGeom prst="straightConnector1">
            <a:avLst/>
          </a:prstGeom>
          <a:noFill/>
          <a:ln cap="flat" cmpd="sng" w="28575">
            <a:solidFill>
              <a:srgbClr val="1D2554"/>
            </a:solidFill>
            <a:prstDash val="solid"/>
            <a:round/>
            <a:headEnd len="sm" w="sm" type="none"/>
            <a:tailEnd len="sm" w="sm" type="none"/>
          </a:ln>
        </p:spPr>
      </p:cxnSp>
      <p:cxnSp>
        <p:nvCxnSpPr>
          <p:cNvPr id="144" name="Google Shape;144;p4"/>
          <p:cNvCxnSpPr/>
          <p:nvPr/>
        </p:nvCxnSpPr>
        <p:spPr>
          <a:xfrm flipH="1">
            <a:off x="7996125" y="3214050"/>
            <a:ext cx="2680200" cy="853500"/>
          </a:xfrm>
          <a:prstGeom prst="straightConnector1">
            <a:avLst/>
          </a:prstGeom>
          <a:noFill/>
          <a:ln cap="flat" cmpd="sng" w="28575">
            <a:solidFill>
              <a:srgbClr val="1D2554"/>
            </a:solidFill>
            <a:prstDash val="solid"/>
            <a:round/>
            <a:headEnd len="sm" w="sm" type="none"/>
            <a:tailEnd len="sm" w="sm" type="none"/>
          </a:ln>
        </p:spPr>
      </p:cxnSp>
      <p:cxnSp>
        <p:nvCxnSpPr>
          <p:cNvPr id="145" name="Google Shape;145;p4"/>
          <p:cNvCxnSpPr/>
          <p:nvPr/>
        </p:nvCxnSpPr>
        <p:spPr>
          <a:xfrm>
            <a:off x="1172625" y="1644625"/>
            <a:ext cx="0" cy="1107300"/>
          </a:xfrm>
          <a:prstGeom prst="straightConnector1">
            <a:avLst/>
          </a:prstGeom>
          <a:noFill/>
          <a:ln cap="flat" cmpd="sng" w="28575">
            <a:solidFill>
              <a:srgbClr val="1D2554"/>
            </a:solidFill>
            <a:prstDash val="solid"/>
            <a:round/>
            <a:headEnd len="sm" w="sm" type="none"/>
            <a:tailEnd len="sm" w="sm" type="none"/>
          </a:ln>
        </p:spPr>
      </p:cxnSp>
      <p:sp>
        <p:nvSpPr>
          <p:cNvPr id="146" name="Google Shape;146;p4"/>
          <p:cNvSpPr/>
          <p:nvPr/>
        </p:nvSpPr>
        <p:spPr>
          <a:xfrm>
            <a:off x="10380125" y="1910000"/>
            <a:ext cx="1731000" cy="1519500"/>
          </a:xfrm>
          <a:prstGeom prst="rect">
            <a:avLst/>
          </a:prstGeom>
          <a:solidFill>
            <a:srgbClr val="FFFFFF"/>
          </a:solidFill>
          <a:ln cap="flat" cmpd="sng" w="28575">
            <a:solidFill>
              <a:srgbClr val="1D255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highlight>
                <a:srgbClr val="1D2554"/>
              </a:highlight>
              <a:latin typeface="Calibri"/>
              <a:ea typeface="Calibri"/>
              <a:cs typeface="Calibri"/>
              <a:sym typeface="Calibri"/>
            </a:endParaRPr>
          </a:p>
        </p:txBody>
      </p:sp>
      <p:sp>
        <p:nvSpPr>
          <p:cNvPr id="147" name="Google Shape;147;p4"/>
          <p:cNvSpPr/>
          <p:nvPr/>
        </p:nvSpPr>
        <p:spPr>
          <a:xfrm>
            <a:off x="6872075" y="5082425"/>
            <a:ext cx="2987400" cy="975900"/>
          </a:xfrm>
          <a:prstGeom prst="rect">
            <a:avLst/>
          </a:prstGeom>
          <a:solidFill>
            <a:srgbClr val="FFFFFF"/>
          </a:solidFill>
          <a:ln cap="flat" cmpd="sng" w="28575">
            <a:solidFill>
              <a:srgbClr val="1D255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highlight>
                <a:srgbClr val="1D2554"/>
              </a:highlight>
              <a:latin typeface="Calibri"/>
              <a:ea typeface="Calibri"/>
              <a:cs typeface="Calibri"/>
              <a:sym typeface="Calibri"/>
            </a:endParaRPr>
          </a:p>
        </p:txBody>
      </p:sp>
      <p:cxnSp>
        <p:nvCxnSpPr>
          <p:cNvPr id="148" name="Google Shape;148;p4"/>
          <p:cNvCxnSpPr>
            <a:stCxn id="149" idx="3"/>
          </p:cNvCxnSpPr>
          <p:nvPr/>
        </p:nvCxnSpPr>
        <p:spPr>
          <a:xfrm>
            <a:off x="2063600" y="2825025"/>
            <a:ext cx="8314200" cy="42900"/>
          </a:xfrm>
          <a:prstGeom prst="straightConnector1">
            <a:avLst/>
          </a:prstGeom>
          <a:noFill/>
          <a:ln cap="flat" cmpd="sng" w="28575">
            <a:solidFill>
              <a:srgbClr val="1D2554"/>
            </a:solidFill>
            <a:prstDash val="solid"/>
            <a:miter lim="800000"/>
            <a:headEnd len="sm" w="sm" type="none"/>
            <a:tailEnd len="sm" w="sm" type="none"/>
          </a:ln>
        </p:spPr>
      </p:cxnSp>
      <p:sp>
        <p:nvSpPr>
          <p:cNvPr id="150" name="Google Shape;150;p4"/>
          <p:cNvSpPr/>
          <p:nvPr/>
        </p:nvSpPr>
        <p:spPr>
          <a:xfrm>
            <a:off x="2205550" y="2419425"/>
            <a:ext cx="1881900" cy="771900"/>
          </a:xfrm>
          <a:prstGeom prst="rect">
            <a:avLst/>
          </a:prstGeom>
          <a:solidFill>
            <a:srgbClr val="FFFFFF"/>
          </a:solidFill>
          <a:ln cap="flat" cmpd="sng" w="28575">
            <a:solidFill>
              <a:srgbClr val="1D255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highlight>
                <a:srgbClr val="1D2554"/>
              </a:highlight>
              <a:latin typeface="Calibri"/>
              <a:ea typeface="Calibri"/>
              <a:cs typeface="Calibri"/>
              <a:sym typeface="Calibri"/>
            </a:endParaRPr>
          </a:p>
        </p:txBody>
      </p:sp>
      <p:sp>
        <p:nvSpPr>
          <p:cNvPr id="151" name="Google Shape;151;p4"/>
          <p:cNvSpPr/>
          <p:nvPr/>
        </p:nvSpPr>
        <p:spPr>
          <a:xfrm>
            <a:off x="4263450" y="2233447"/>
            <a:ext cx="1688100" cy="1107300"/>
          </a:xfrm>
          <a:prstGeom prst="rect">
            <a:avLst/>
          </a:prstGeom>
          <a:solidFill>
            <a:srgbClr val="FFFFFF"/>
          </a:solidFill>
          <a:ln cap="flat" cmpd="sng" w="28575">
            <a:solidFill>
              <a:srgbClr val="1D255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highlight>
                <a:srgbClr val="1D2554"/>
              </a:highlight>
              <a:latin typeface="Calibri"/>
              <a:ea typeface="Calibri"/>
              <a:cs typeface="Calibri"/>
              <a:sym typeface="Calibri"/>
            </a:endParaRPr>
          </a:p>
        </p:txBody>
      </p:sp>
      <p:sp>
        <p:nvSpPr>
          <p:cNvPr id="149" name="Google Shape;149;p4"/>
          <p:cNvSpPr/>
          <p:nvPr/>
        </p:nvSpPr>
        <p:spPr>
          <a:xfrm>
            <a:off x="279500" y="2178975"/>
            <a:ext cx="1784100" cy="1292100"/>
          </a:xfrm>
          <a:prstGeom prst="rect">
            <a:avLst/>
          </a:prstGeom>
          <a:solidFill>
            <a:srgbClr val="FFFFFF"/>
          </a:solidFill>
          <a:ln cap="flat" cmpd="sng" w="28575">
            <a:solidFill>
              <a:srgbClr val="1D255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highlight>
                <a:srgbClr val="1D2554"/>
              </a:highlight>
              <a:latin typeface="Calibri"/>
              <a:ea typeface="Calibri"/>
              <a:cs typeface="Calibri"/>
              <a:sym typeface="Calibri"/>
            </a:endParaRPr>
          </a:p>
        </p:txBody>
      </p:sp>
      <p:sp>
        <p:nvSpPr>
          <p:cNvPr id="152" name="Google Shape;152;p4"/>
          <p:cNvSpPr/>
          <p:nvPr/>
        </p:nvSpPr>
        <p:spPr>
          <a:xfrm>
            <a:off x="382850" y="1176300"/>
            <a:ext cx="1539600" cy="669300"/>
          </a:xfrm>
          <a:prstGeom prst="rect">
            <a:avLst/>
          </a:prstGeom>
          <a:solidFill>
            <a:srgbClr val="FFFFFF"/>
          </a:solidFill>
          <a:ln cap="flat" cmpd="sng" w="28575">
            <a:solidFill>
              <a:srgbClr val="1D255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highlight>
                <a:srgbClr val="1D2554"/>
              </a:highlight>
              <a:latin typeface="Calibri"/>
              <a:ea typeface="Calibri"/>
              <a:cs typeface="Calibri"/>
              <a:sym typeface="Calibri"/>
            </a:endParaRPr>
          </a:p>
        </p:txBody>
      </p:sp>
      <p:sp>
        <p:nvSpPr>
          <p:cNvPr id="153" name="Google Shape;153;p4"/>
          <p:cNvSpPr txBox="1"/>
          <p:nvPr/>
        </p:nvSpPr>
        <p:spPr>
          <a:xfrm>
            <a:off x="431900" y="1240700"/>
            <a:ext cx="1688100" cy="6693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1600"/>
              <a:buFont typeface="Arial"/>
              <a:buNone/>
            </a:pPr>
            <a:r>
              <a:rPr b="0" i="0" lang="es-AR" sz="1600" u="none" cap="none" strike="noStrike">
                <a:solidFill>
                  <a:srgbClr val="000000"/>
                </a:solidFill>
                <a:latin typeface="Bitter"/>
                <a:ea typeface="Bitter"/>
                <a:cs typeface="Bitter"/>
                <a:sym typeface="Bitter"/>
              </a:rPr>
              <a:t>1. Aviso de Adjudicación</a:t>
            </a:r>
            <a:endParaRPr b="0" i="0" sz="1800" u="none" cap="none" strike="noStrike">
              <a:solidFill>
                <a:srgbClr val="000000"/>
              </a:solidFill>
              <a:latin typeface="Bitter"/>
              <a:ea typeface="Bitter"/>
              <a:cs typeface="Bitter"/>
              <a:sym typeface="Bitter"/>
            </a:endParaRPr>
          </a:p>
        </p:txBody>
      </p:sp>
      <p:sp>
        <p:nvSpPr>
          <p:cNvPr id="154" name="Google Shape;154;p4"/>
          <p:cNvSpPr txBox="1"/>
          <p:nvPr/>
        </p:nvSpPr>
        <p:spPr>
          <a:xfrm>
            <a:off x="235250" y="2239000"/>
            <a:ext cx="1881900" cy="8739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1600"/>
              <a:buFont typeface="Arial"/>
              <a:buNone/>
            </a:pPr>
            <a:r>
              <a:rPr b="0" i="0" lang="es-AR" sz="1600" u="none" cap="none" strike="noStrike">
                <a:solidFill>
                  <a:srgbClr val="000000"/>
                </a:solidFill>
                <a:latin typeface="Bitter"/>
                <a:ea typeface="Bitter"/>
                <a:cs typeface="Bitter"/>
                <a:sym typeface="Bitter"/>
              </a:rPr>
              <a:t>2. Completar acta de posesión, Complemento de acta de posesión y DDJJ</a:t>
            </a:r>
            <a:endParaRPr b="0" i="0" sz="1400" u="none" cap="none" strike="noStrike">
              <a:solidFill>
                <a:srgbClr val="000000"/>
              </a:solidFill>
              <a:latin typeface="Arial"/>
              <a:ea typeface="Arial"/>
              <a:cs typeface="Arial"/>
              <a:sym typeface="Arial"/>
            </a:endParaRPr>
          </a:p>
        </p:txBody>
      </p:sp>
      <p:sp>
        <p:nvSpPr>
          <p:cNvPr id="155" name="Google Shape;155;p4"/>
          <p:cNvSpPr txBox="1"/>
          <p:nvPr/>
        </p:nvSpPr>
        <p:spPr>
          <a:xfrm>
            <a:off x="2215375" y="2558650"/>
            <a:ext cx="1896300" cy="581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1600"/>
              <a:buFont typeface="Arial"/>
              <a:buNone/>
            </a:pPr>
            <a:r>
              <a:rPr b="0" i="0" lang="es-AR" sz="1600" u="none" cap="none" strike="noStrike">
                <a:solidFill>
                  <a:srgbClr val="000000"/>
                </a:solidFill>
                <a:latin typeface="Bitter"/>
                <a:ea typeface="Bitter"/>
                <a:cs typeface="Bitter"/>
                <a:sym typeface="Bitter"/>
              </a:rPr>
              <a:t>3. Firmar Planillas por autoridades:</a:t>
            </a:r>
            <a:endParaRPr b="0" i="0" sz="1800" u="none" cap="none" strike="noStrike">
              <a:solidFill>
                <a:srgbClr val="000000"/>
              </a:solidFill>
              <a:latin typeface="Bitter"/>
              <a:ea typeface="Bitter"/>
              <a:cs typeface="Bitter"/>
              <a:sym typeface="Bitter"/>
            </a:endParaRPr>
          </a:p>
        </p:txBody>
      </p:sp>
      <p:sp>
        <p:nvSpPr>
          <p:cNvPr id="156" name="Google Shape;156;p4"/>
          <p:cNvSpPr txBox="1"/>
          <p:nvPr/>
        </p:nvSpPr>
        <p:spPr>
          <a:xfrm>
            <a:off x="4344950" y="2274825"/>
            <a:ext cx="1688100" cy="991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1600"/>
              <a:buFont typeface="Arial"/>
              <a:buNone/>
            </a:pPr>
            <a:r>
              <a:rPr b="0" i="0" lang="es-AR" sz="1600" u="none" cap="none" strike="noStrike">
                <a:solidFill>
                  <a:srgbClr val="000000"/>
                </a:solidFill>
                <a:latin typeface="Bitter"/>
                <a:ea typeface="Bitter"/>
                <a:cs typeface="Bitter"/>
                <a:sym typeface="Bitter"/>
              </a:rPr>
              <a:t>4. Certificación de Dirección Personal de DDJJ</a:t>
            </a:r>
            <a:endParaRPr b="0" i="0" sz="1600" u="none" cap="none" strike="noStrike">
              <a:solidFill>
                <a:srgbClr val="000000"/>
              </a:solidFill>
              <a:latin typeface="Bitter"/>
              <a:ea typeface="Bitter"/>
              <a:cs typeface="Bitter"/>
              <a:sym typeface="Bitter"/>
            </a:endParaRPr>
          </a:p>
          <a:p>
            <a:pPr indent="0" lvl="0" marL="0" marR="0" rtl="0" algn="l">
              <a:lnSpc>
                <a:spcPct val="90000"/>
              </a:lnSpc>
              <a:spcBef>
                <a:spcPts val="0"/>
              </a:spcBef>
              <a:spcAft>
                <a:spcPts val="0"/>
              </a:spcAft>
              <a:buClr>
                <a:srgbClr val="000000"/>
              </a:buClr>
              <a:buSzPts val="1600"/>
              <a:buFont typeface="Arial"/>
              <a:buNone/>
            </a:pPr>
            <a:r>
              <a:t/>
            </a:r>
            <a:endParaRPr b="0" i="0" sz="1600" u="none" cap="none" strike="noStrike">
              <a:solidFill>
                <a:srgbClr val="000000"/>
              </a:solidFill>
              <a:latin typeface="Bitter"/>
              <a:ea typeface="Bitter"/>
              <a:cs typeface="Bitter"/>
              <a:sym typeface="Bitter"/>
            </a:endParaRPr>
          </a:p>
        </p:txBody>
      </p:sp>
      <p:sp>
        <p:nvSpPr>
          <p:cNvPr id="143" name="Google Shape;143;p4"/>
          <p:cNvSpPr txBox="1"/>
          <p:nvPr/>
        </p:nvSpPr>
        <p:spPr>
          <a:xfrm>
            <a:off x="10377800" y="2054850"/>
            <a:ext cx="1688100" cy="1156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1600"/>
              <a:buFont typeface="Arial"/>
              <a:buNone/>
            </a:pPr>
            <a:r>
              <a:rPr b="0" i="0" lang="es-AR" sz="1600" u="none" cap="none" strike="noStrike">
                <a:solidFill>
                  <a:srgbClr val="000000"/>
                </a:solidFill>
                <a:latin typeface="Bitter"/>
                <a:ea typeface="Bitter"/>
                <a:cs typeface="Bitter"/>
                <a:sym typeface="Bitter"/>
              </a:rPr>
              <a:t>7.Revisión del Departamento de Administración de Estipendios</a:t>
            </a:r>
            <a:endParaRPr b="0" i="0" sz="1800" u="none" cap="none" strike="noStrike">
              <a:solidFill>
                <a:srgbClr val="000000"/>
              </a:solidFill>
              <a:latin typeface="Bitter"/>
              <a:ea typeface="Bitter"/>
              <a:cs typeface="Bitter"/>
              <a:sym typeface="Bitter"/>
            </a:endParaRPr>
          </a:p>
        </p:txBody>
      </p:sp>
      <p:sp>
        <p:nvSpPr>
          <p:cNvPr id="141" name="Google Shape;141;p4"/>
          <p:cNvSpPr txBox="1"/>
          <p:nvPr/>
        </p:nvSpPr>
        <p:spPr>
          <a:xfrm>
            <a:off x="6872075" y="5046875"/>
            <a:ext cx="2987400" cy="9324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1600"/>
              <a:buFont typeface="Arial"/>
              <a:buNone/>
            </a:pPr>
            <a:r>
              <a:rPr b="0" i="0" lang="es-AR" sz="1600" u="none" cap="none" strike="noStrike">
                <a:solidFill>
                  <a:srgbClr val="000000"/>
                </a:solidFill>
                <a:latin typeface="Bitter"/>
                <a:ea typeface="Bitter"/>
                <a:cs typeface="Bitter"/>
                <a:sym typeface="Bitter"/>
              </a:rPr>
              <a:t>9. Aviso del departamento a las facultades de acreditación de fondos y apertura de cuentas</a:t>
            </a:r>
            <a:endParaRPr b="0" i="0" sz="1800" u="none" cap="none" strike="noStrike">
              <a:solidFill>
                <a:srgbClr val="000000"/>
              </a:solidFill>
              <a:latin typeface="Bitter"/>
              <a:ea typeface="Bitter"/>
              <a:cs typeface="Bitter"/>
              <a:sym typeface="Bitter"/>
            </a:endParaRPr>
          </a:p>
        </p:txBody>
      </p:sp>
      <p:sp>
        <p:nvSpPr>
          <p:cNvPr id="157" name="Google Shape;157;p4"/>
          <p:cNvSpPr/>
          <p:nvPr/>
        </p:nvSpPr>
        <p:spPr>
          <a:xfrm>
            <a:off x="6266325" y="2355775"/>
            <a:ext cx="1784100" cy="843600"/>
          </a:xfrm>
          <a:prstGeom prst="rect">
            <a:avLst/>
          </a:prstGeom>
          <a:solidFill>
            <a:srgbClr val="FFFFFF"/>
          </a:solidFill>
          <a:ln cap="flat" cmpd="sng" w="28575">
            <a:solidFill>
              <a:srgbClr val="1D255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highlight>
                <a:srgbClr val="1D2554"/>
              </a:highlight>
              <a:latin typeface="Calibri"/>
              <a:ea typeface="Calibri"/>
              <a:cs typeface="Calibri"/>
              <a:sym typeface="Calibri"/>
            </a:endParaRPr>
          </a:p>
        </p:txBody>
      </p:sp>
      <p:sp>
        <p:nvSpPr>
          <p:cNvPr id="158" name="Google Shape;158;p4"/>
          <p:cNvSpPr txBox="1"/>
          <p:nvPr/>
        </p:nvSpPr>
        <p:spPr>
          <a:xfrm>
            <a:off x="6210225" y="2398525"/>
            <a:ext cx="1896300" cy="7719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1600"/>
              <a:buFont typeface="Arial"/>
              <a:buNone/>
            </a:pPr>
            <a:r>
              <a:rPr b="0" i="0" lang="es-AR" sz="1600" u="none" cap="none" strike="noStrike">
                <a:solidFill>
                  <a:srgbClr val="000000"/>
                </a:solidFill>
                <a:latin typeface="Bitter"/>
                <a:ea typeface="Bitter"/>
                <a:cs typeface="Bitter"/>
                <a:sym typeface="Bitter"/>
              </a:rPr>
              <a:t>5. Escanear documentación en un solo PDF</a:t>
            </a:r>
            <a:endParaRPr b="0" i="0" sz="1800" u="none" cap="none" strike="noStrike">
              <a:solidFill>
                <a:srgbClr val="000000"/>
              </a:solidFill>
              <a:latin typeface="Bitter"/>
              <a:ea typeface="Bitter"/>
              <a:cs typeface="Bitter"/>
              <a:sym typeface="Bitter"/>
            </a:endParaRPr>
          </a:p>
        </p:txBody>
      </p:sp>
      <p:sp>
        <p:nvSpPr>
          <p:cNvPr id="159" name="Google Shape;159;p4"/>
          <p:cNvSpPr/>
          <p:nvPr/>
        </p:nvSpPr>
        <p:spPr>
          <a:xfrm>
            <a:off x="8311750" y="2189125"/>
            <a:ext cx="1688100" cy="1156500"/>
          </a:xfrm>
          <a:prstGeom prst="rect">
            <a:avLst/>
          </a:prstGeom>
          <a:solidFill>
            <a:srgbClr val="FFFFFF"/>
          </a:solidFill>
          <a:ln cap="flat" cmpd="sng" w="28575">
            <a:solidFill>
              <a:srgbClr val="1D255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highlight>
                <a:srgbClr val="1D2554"/>
              </a:highlight>
              <a:latin typeface="Calibri"/>
              <a:ea typeface="Calibri"/>
              <a:cs typeface="Calibri"/>
              <a:sym typeface="Calibri"/>
            </a:endParaRPr>
          </a:p>
        </p:txBody>
      </p:sp>
      <p:sp>
        <p:nvSpPr>
          <p:cNvPr id="160" name="Google Shape;160;p4"/>
          <p:cNvSpPr txBox="1"/>
          <p:nvPr/>
        </p:nvSpPr>
        <p:spPr>
          <a:xfrm>
            <a:off x="8365200" y="2245300"/>
            <a:ext cx="1539600" cy="991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1600"/>
              <a:buFont typeface="Arial"/>
              <a:buNone/>
            </a:pPr>
            <a:r>
              <a:rPr b="0" i="0" lang="es-AR" sz="1600" u="none" cap="none" strike="noStrike">
                <a:solidFill>
                  <a:srgbClr val="000000"/>
                </a:solidFill>
                <a:latin typeface="Bitter"/>
                <a:ea typeface="Bitter"/>
                <a:cs typeface="Bitter"/>
                <a:sym typeface="Bitter"/>
              </a:rPr>
              <a:t>6. Envió a la Secretaría de investigación de su facultad</a:t>
            </a:r>
            <a:endParaRPr b="0" i="0" sz="1800" u="none" cap="none" strike="noStrike">
              <a:solidFill>
                <a:srgbClr val="000000"/>
              </a:solidFill>
              <a:latin typeface="Bitter"/>
              <a:ea typeface="Bitter"/>
              <a:cs typeface="Bitter"/>
              <a:sym typeface="Bitter"/>
            </a:endParaRPr>
          </a:p>
        </p:txBody>
      </p:sp>
      <p:sp>
        <p:nvSpPr>
          <p:cNvPr id="161" name="Google Shape;161;p4"/>
          <p:cNvSpPr/>
          <p:nvPr/>
        </p:nvSpPr>
        <p:spPr>
          <a:xfrm>
            <a:off x="6526475" y="3624925"/>
            <a:ext cx="1731000" cy="843600"/>
          </a:xfrm>
          <a:prstGeom prst="rect">
            <a:avLst/>
          </a:prstGeom>
          <a:solidFill>
            <a:srgbClr val="FFFFFF"/>
          </a:solidFill>
          <a:ln cap="flat" cmpd="sng" w="28575">
            <a:solidFill>
              <a:srgbClr val="1D255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highlight>
                <a:srgbClr val="1D2554"/>
              </a:highlight>
              <a:latin typeface="Calibri"/>
              <a:ea typeface="Calibri"/>
              <a:cs typeface="Calibri"/>
              <a:sym typeface="Calibri"/>
            </a:endParaRPr>
          </a:p>
        </p:txBody>
      </p:sp>
      <p:sp>
        <p:nvSpPr>
          <p:cNvPr id="162" name="Google Shape;162;p4"/>
          <p:cNvSpPr txBox="1"/>
          <p:nvPr/>
        </p:nvSpPr>
        <p:spPr>
          <a:xfrm>
            <a:off x="6526473" y="3697725"/>
            <a:ext cx="1784100" cy="6693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1600"/>
              <a:buFont typeface="Arial"/>
              <a:buNone/>
            </a:pPr>
            <a:r>
              <a:rPr b="0" i="0" lang="es-AR" sz="1600" u="none" cap="none" strike="noStrike">
                <a:solidFill>
                  <a:srgbClr val="000000"/>
                </a:solidFill>
                <a:latin typeface="Bitter"/>
                <a:ea typeface="Bitter"/>
                <a:cs typeface="Bitter"/>
                <a:sym typeface="Bitter"/>
              </a:rPr>
              <a:t>7a. Pedido de corrección de documentación</a:t>
            </a:r>
            <a:endParaRPr b="0" i="0" sz="1600" u="none" cap="none" strike="noStrike">
              <a:solidFill>
                <a:srgbClr val="000000"/>
              </a:solidFill>
              <a:latin typeface="Bitter"/>
              <a:ea typeface="Bitter"/>
              <a:cs typeface="Bitter"/>
              <a:sym typeface="Bitter"/>
            </a:endParaRPr>
          </a:p>
        </p:txBody>
      </p:sp>
      <p:cxnSp>
        <p:nvCxnSpPr>
          <p:cNvPr id="163" name="Google Shape;163;p4"/>
          <p:cNvCxnSpPr>
            <a:stCxn id="162" idx="1"/>
          </p:cNvCxnSpPr>
          <p:nvPr/>
        </p:nvCxnSpPr>
        <p:spPr>
          <a:xfrm rot="10800000">
            <a:off x="2063973" y="3320475"/>
            <a:ext cx="4462500" cy="711900"/>
          </a:xfrm>
          <a:prstGeom prst="straightConnector1">
            <a:avLst/>
          </a:prstGeom>
          <a:noFill/>
          <a:ln cap="flat" cmpd="sng" w="28575">
            <a:solidFill>
              <a:srgbClr val="1D2554"/>
            </a:solidFill>
            <a:prstDash val="solid"/>
            <a:round/>
            <a:headEnd len="sm" w="sm" type="none"/>
            <a:tailEnd len="sm" w="sm" type="none"/>
          </a:ln>
        </p:spPr>
      </p:cxnSp>
      <p:sp>
        <p:nvSpPr>
          <p:cNvPr id="164" name="Google Shape;164;p4"/>
          <p:cNvSpPr txBox="1"/>
          <p:nvPr/>
        </p:nvSpPr>
        <p:spPr>
          <a:xfrm>
            <a:off x="11038900" y="3776950"/>
            <a:ext cx="118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65" name="Google Shape;165;p4"/>
          <p:cNvSpPr txBox="1"/>
          <p:nvPr/>
        </p:nvSpPr>
        <p:spPr>
          <a:xfrm>
            <a:off x="9536575" y="3509975"/>
            <a:ext cx="2902200" cy="431100"/>
          </a:xfrm>
          <a:prstGeom prst="rect">
            <a:avLst/>
          </a:prstGeom>
          <a:noFill/>
          <a:ln>
            <a:noFill/>
          </a:ln>
          <a:effectLst>
            <a:outerShdw blurRad="57150" rotWithShape="0" algn="bl" dir="5400000" dist="19050">
              <a:srgbClr val="000000">
                <a:alpha val="49803"/>
              </a:srgbClr>
            </a:outerShdw>
          </a:effectLst>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Bitter"/>
              <a:ea typeface="Bitter"/>
              <a:cs typeface="Bitter"/>
              <a:sym typeface="Bitter"/>
            </a:endParaRPr>
          </a:p>
        </p:txBody>
      </p:sp>
      <p:sp>
        <p:nvSpPr>
          <p:cNvPr id="140" name="Google Shape;140;p4"/>
          <p:cNvSpPr/>
          <p:nvPr/>
        </p:nvSpPr>
        <p:spPr>
          <a:xfrm>
            <a:off x="9714050" y="3834075"/>
            <a:ext cx="2373300" cy="1156500"/>
          </a:xfrm>
          <a:prstGeom prst="rect">
            <a:avLst/>
          </a:prstGeom>
          <a:solidFill>
            <a:srgbClr val="FFFFFF"/>
          </a:solidFill>
          <a:ln cap="flat" cmpd="sng" w="28575">
            <a:solidFill>
              <a:srgbClr val="1D255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0" i="0" lang="es-AR" sz="1600" u="none" cap="none" strike="noStrike">
                <a:solidFill>
                  <a:schemeClr val="dk1"/>
                </a:solidFill>
                <a:latin typeface="Bitter"/>
                <a:ea typeface="Bitter"/>
                <a:cs typeface="Bitter"/>
                <a:sym typeface="Bitter"/>
              </a:rPr>
              <a:t>8.Carga en sistema de liquidación de becas del DAE y solicitud de apertura de cuentas</a:t>
            </a:r>
            <a:endParaRPr b="0" i="0" sz="1600" u="none" cap="none" strike="noStrike">
              <a:solidFill>
                <a:schemeClr val="dk1"/>
              </a:solidFill>
              <a:latin typeface="Bitter"/>
              <a:ea typeface="Bitter"/>
              <a:cs typeface="Bitter"/>
              <a:sym typeface="Bitter"/>
            </a:endParaRPr>
          </a:p>
        </p:txBody>
      </p:sp>
      <p:pic>
        <p:nvPicPr>
          <p:cNvPr id="166" name="Google Shape;166;p4"/>
          <p:cNvPicPr preferRelativeResize="0"/>
          <p:nvPr/>
        </p:nvPicPr>
        <p:blipFill>
          <a:blip r:embed="rId3">
            <a:alphaModFix/>
          </a:blip>
          <a:stretch>
            <a:fillRect/>
          </a:stretch>
        </p:blipFill>
        <p:spPr>
          <a:xfrm>
            <a:off x="0" y="6292376"/>
            <a:ext cx="1904159" cy="576544"/>
          </a:xfrm>
          <a:prstGeom prst="rect">
            <a:avLst/>
          </a:prstGeom>
          <a:noFill/>
          <a:ln>
            <a:noFill/>
          </a:ln>
        </p:spPr>
      </p:pic>
      <p:pic>
        <p:nvPicPr>
          <p:cNvPr id="167" name="Google Shape;167;p4"/>
          <p:cNvPicPr preferRelativeResize="0"/>
          <p:nvPr/>
        </p:nvPicPr>
        <p:blipFill>
          <a:blip r:embed="rId4">
            <a:alphaModFix/>
          </a:blip>
          <a:stretch>
            <a:fillRect/>
          </a:stretch>
        </p:blipFill>
        <p:spPr>
          <a:xfrm>
            <a:off x="1894518" y="6292389"/>
            <a:ext cx="1731477" cy="576550"/>
          </a:xfrm>
          <a:prstGeom prst="rect">
            <a:avLst/>
          </a:prstGeom>
          <a:noFill/>
          <a:ln>
            <a:noFill/>
          </a:ln>
        </p:spPr>
      </p:pic>
      <p:sp>
        <p:nvSpPr>
          <p:cNvPr id="168" name="Google Shape;168;p4"/>
          <p:cNvSpPr/>
          <p:nvPr/>
        </p:nvSpPr>
        <p:spPr>
          <a:xfrm>
            <a:off x="278250" y="294767"/>
            <a:ext cx="11635500" cy="576600"/>
          </a:xfrm>
          <a:prstGeom prst="rect">
            <a:avLst/>
          </a:prstGeom>
          <a:solidFill>
            <a:srgbClr val="BDD6EE"/>
          </a:solidFill>
          <a:ln>
            <a:noFill/>
          </a:ln>
          <a:effectLst>
            <a:outerShdw blurRad="71438" rotWithShape="0" algn="bl" dir="5400000" dist="19050">
              <a:srgbClr val="000000">
                <a:alpha val="30000"/>
              </a:srgbClr>
            </a:outerShdw>
          </a:effectLst>
        </p:spPr>
        <p:txBody>
          <a:bodyPr anchorCtr="0" anchor="ctr" bIns="34275" lIns="68575" spcFirstLastPara="1" rIns="68575" wrap="square" tIns="34275">
            <a:noAutofit/>
          </a:bodyPr>
          <a:lstStyle/>
          <a:p>
            <a:pPr indent="0" lvl="0" marL="0" rtl="0" algn="ctr">
              <a:lnSpc>
                <a:spcPct val="150000"/>
              </a:lnSpc>
              <a:spcBef>
                <a:spcPts val="0"/>
              </a:spcBef>
              <a:spcAft>
                <a:spcPts val="0"/>
              </a:spcAft>
              <a:buNone/>
            </a:pPr>
            <a:r>
              <a:rPr b="1" lang="es-AR" sz="2400">
                <a:solidFill>
                  <a:srgbClr val="351C75"/>
                </a:solidFill>
                <a:latin typeface="Bitter"/>
                <a:ea typeface="Bitter"/>
                <a:cs typeface="Bitter"/>
                <a:sym typeface="Bitter"/>
              </a:rPr>
              <a:t>Proceso de Presentación</a:t>
            </a:r>
            <a:endParaRPr b="1" sz="2400">
              <a:solidFill>
                <a:srgbClr val="351C75"/>
              </a:solidFill>
              <a:latin typeface="Bitter"/>
              <a:ea typeface="Bitter"/>
              <a:cs typeface="Bitter"/>
              <a:sym typeface="Bitter"/>
            </a:endParaRPr>
          </a:p>
        </p:txBody>
      </p:sp>
      <p:sp>
        <p:nvSpPr>
          <p:cNvPr id="169" name="Google Shape;169;p4"/>
          <p:cNvSpPr/>
          <p:nvPr/>
        </p:nvSpPr>
        <p:spPr>
          <a:xfrm>
            <a:off x="3626000" y="6292375"/>
            <a:ext cx="8566200" cy="576600"/>
          </a:xfrm>
          <a:prstGeom prst="rect">
            <a:avLst/>
          </a:prstGeom>
          <a:solidFill>
            <a:srgbClr val="91BDE1">
              <a:alpha val="29750"/>
            </a:srgbClr>
          </a:solidFill>
          <a:ln>
            <a:noFill/>
          </a:ln>
        </p:spPr>
        <p:txBody>
          <a:bodyPr anchorCtr="0" anchor="ctr" bIns="34275" lIns="68575" spcFirstLastPara="1" rIns="68575" wrap="square" tIns="34275">
            <a:noAutofit/>
          </a:bodyPr>
          <a:lstStyle/>
          <a:p>
            <a:pPr indent="0" lvl="0" marL="0" rtl="0" algn="ctr">
              <a:spcBef>
                <a:spcPts val="0"/>
              </a:spcBef>
              <a:spcAft>
                <a:spcPts val="0"/>
              </a:spcAft>
              <a:buClr>
                <a:srgbClr val="000000"/>
              </a:buClr>
              <a:buSzPts val="1100"/>
              <a:buFont typeface="Arial"/>
              <a:buNone/>
            </a:pPr>
            <a:r>
              <a:rPr i="1" lang="es-AR" sz="1200">
                <a:solidFill>
                  <a:srgbClr val="1D2554"/>
                </a:solidFill>
                <a:latin typeface="Bitter"/>
                <a:ea typeface="Bitter"/>
                <a:cs typeface="Bitter"/>
                <a:sym typeface="Bitter"/>
              </a:rPr>
              <a:t>Toma de Posesión de Becas EVC-CIN</a:t>
            </a:r>
            <a:endParaRPr i="1" sz="1200">
              <a:solidFill>
                <a:srgbClr val="1D2554"/>
              </a:solidFill>
              <a:latin typeface="Bitter"/>
              <a:ea typeface="Bitter"/>
              <a:cs typeface="Bitter"/>
              <a:sym typeface="Bitte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id="174" name="Google Shape;174;p5"/>
          <p:cNvPicPr preferRelativeResize="0"/>
          <p:nvPr/>
        </p:nvPicPr>
        <p:blipFill>
          <a:blip r:embed="rId3">
            <a:alphaModFix/>
          </a:blip>
          <a:stretch>
            <a:fillRect/>
          </a:stretch>
        </p:blipFill>
        <p:spPr>
          <a:xfrm>
            <a:off x="1554975" y="931600"/>
            <a:ext cx="4058975" cy="5300550"/>
          </a:xfrm>
          <a:prstGeom prst="rect">
            <a:avLst/>
          </a:prstGeom>
          <a:noFill/>
          <a:ln>
            <a:noFill/>
          </a:ln>
          <a:effectLst>
            <a:outerShdw blurRad="71438" rotWithShape="0" algn="bl" dir="5400000" dist="19050">
              <a:srgbClr val="000000">
                <a:alpha val="30000"/>
              </a:srgbClr>
            </a:outerShdw>
          </a:effectLst>
        </p:spPr>
      </p:pic>
      <p:sp>
        <p:nvSpPr>
          <p:cNvPr id="175" name="Google Shape;175;p5"/>
          <p:cNvSpPr/>
          <p:nvPr/>
        </p:nvSpPr>
        <p:spPr>
          <a:xfrm>
            <a:off x="6763175" y="1309500"/>
            <a:ext cx="4247700" cy="3990000"/>
          </a:xfrm>
          <a:prstGeom prst="rect">
            <a:avLst/>
          </a:prstGeom>
          <a:solidFill>
            <a:srgbClr val="FFFFFF"/>
          </a:solidFill>
          <a:ln cap="flat" cmpd="sng" w="28575">
            <a:solidFill>
              <a:srgbClr val="1D255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highlight>
                <a:srgbClr val="1D2554"/>
              </a:highlight>
              <a:latin typeface="Calibri"/>
              <a:ea typeface="Calibri"/>
              <a:cs typeface="Calibri"/>
              <a:sym typeface="Calibri"/>
            </a:endParaRPr>
          </a:p>
        </p:txBody>
      </p:sp>
      <p:sp>
        <p:nvSpPr>
          <p:cNvPr id="176" name="Google Shape;176;p5"/>
          <p:cNvSpPr txBox="1"/>
          <p:nvPr/>
        </p:nvSpPr>
        <p:spPr>
          <a:xfrm>
            <a:off x="6927675" y="1479325"/>
            <a:ext cx="3965100" cy="2161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s-AR" sz="1500" u="none" cap="none" strike="noStrike">
                <a:solidFill>
                  <a:srgbClr val="000000"/>
                </a:solidFill>
                <a:latin typeface="Bitter"/>
                <a:ea typeface="Bitter"/>
                <a:cs typeface="Bitter"/>
                <a:sym typeface="Bitter"/>
              </a:rPr>
              <a:t>Completar el acta de posesión de Beca CIN con </a:t>
            </a:r>
            <a:r>
              <a:rPr b="1" i="0" lang="es-AR" sz="1500" u="none" cap="none" strike="noStrike">
                <a:solidFill>
                  <a:srgbClr val="000000"/>
                </a:solidFill>
                <a:latin typeface="Bitter"/>
                <a:ea typeface="Bitter"/>
                <a:cs typeface="Bitter"/>
                <a:sym typeface="Bitter"/>
              </a:rPr>
              <a:t>sus datos personales y de su facultad.</a:t>
            </a:r>
            <a:endParaRPr b="1" i="0" sz="1500" u="none" cap="none" strike="noStrike">
              <a:solidFill>
                <a:srgbClr val="000000"/>
              </a:solidFill>
              <a:latin typeface="Bitter"/>
              <a:ea typeface="Bitter"/>
              <a:cs typeface="Bitter"/>
              <a:sym typeface="Bitter"/>
            </a:endParaRPr>
          </a:p>
          <a:p>
            <a:pPr indent="-323850" lvl="0" marL="457200" marR="0" rtl="0" algn="l">
              <a:lnSpc>
                <a:spcPct val="100000"/>
              </a:lnSpc>
              <a:spcBef>
                <a:spcPts val="0"/>
              </a:spcBef>
              <a:spcAft>
                <a:spcPts val="0"/>
              </a:spcAft>
              <a:buClr>
                <a:srgbClr val="000000"/>
              </a:buClr>
              <a:buSzPts val="1500"/>
              <a:buFont typeface="Bitter"/>
              <a:buChar char="●"/>
            </a:pPr>
            <a:r>
              <a:rPr b="0" i="0" lang="es-AR" sz="1500" u="none" cap="none" strike="noStrike">
                <a:solidFill>
                  <a:srgbClr val="000000"/>
                </a:solidFill>
                <a:latin typeface="Bitter"/>
                <a:ea typeface="Bitter"/>
                <a:cs typeface="Bitter"/>
                <a:sym typeface="Bitter"/>
              </a:rPr>
              <a:t>Completar con la fecha de inicio de la beca.</a:t>
            </a:r>
            <a:endParaRPr b="0" i="0" sz="1500" u="none" cap="none" strike="noStrike">
              <a:solidFill>
                <a:srgbClr val="000000"/>
              </a:solidFill>
              <a:latin typeface="Bitter"/>
              <a:ea typeface="Bitter"/>
              <a:cs typeface="Bitter"/>
              <a:sym typeface="Bitter"/>
            </a:endParaRPr>
          </a:p>
          <a:p>
            <a:pPr indent="-323850" lvl="0" marL="457200" marR="0" rtl="0" algn="l">
              <a:lnSpc>
                <a:spcPct val="100000"/>
              </a:lnSpc>
              <a:spcBef>
                <a:spcPts val="0"/>
              </a:spcBef>
              <a:spcAft>
                <a:spcPts val="0"/>
              </a:spcAft>
              <a:buClr>
                <a:srgbClr val="000000"/>
              </a:buClr>
              <a:buSzPts val="1500"/>
              <a:buFont typeface="Bitter"/>
              <a:buChar char="●"/>
            </a:pPr>
            <a:r>
              <a:rPr b="0" i="0" lang="es-AR" sz="1500" u="none" cap="none" strike="noStrike">
                <a:solidFill>
                  <a:srgbClr val="000000"/>
                </a:solidFill>
                <a:latin typeface="Bitter"/>
                <a:ea typeface="Bitter"/>
                <a:cs typeface="Bitter"/>
                <a:sym typeface="Bitter"/>
              </a:rPr>
              <a:t>Cuando le solicitan completar con el tema de investigación colocar el nombre del proyecto.</a:t>
            </a:r>
            <a:endParaRPr b="0" i="0" sz="1500" u="none" cap="none" strike="noStrike">
              <a:solidFill>
                <a:srgbClr val="000000"/>
              </a:solidFill>
              <a:latin typeface="Bitter"/>
              <a:ea typeface="Bitter"/>
              <a:cs typeface="Bitter"/>
              <a:sym typeface="Bitter"/>
            </a:endParaRPr>
          </a:p>
          <a:p>
            <a:pPr indent="-323850" lvl="0" marL="457200" marR="0" rtl="0" algn="l">
              <a:lnSpc>
                <a:spcPct val="100000"/>
              </a:lnSpc>
              <a:spcBef>
                <a:spcPts val="0"/>
              </a:spcBef>
              <a:spcAft>
                <a:spcPts val="0"/>
              </a:spcAft>
              <a:buClr>
                <a:srgbClr val="000000"/>
              </a:buClr>
              <a:buSzPts val="1500"/>
              <a:buFont typeface="Bitter"/>
              <a:buChar char="●"/>
            </a:pPr>
            <a:r>
              <a:rPr b="0" i="0" lang="es-AR" sz="1500" u="none" cap="none" strike="noStrike">
                <a:solidFill>
                  <a:srgbClr val="000000"/>
                </a:solidFill>
                <a:latin typeface="Bitter"/>
                <a:ea typeface="Bitter"/>
                <a:cs typeface="Bitter"/>
                <a:sym typeface="Bitter"/>
              </a:rPr>
              <a:t>De no tener Co director dejar en blanco</a:t>
            </a:r>
            <a:endParaRPr b="0" i="0" sz="1500" u="none" cap="none" strike="noStrike">
              <a:solidFill>
                <a:srgbClr val="000000"/>
              </a:solidFill>
              <a:latin typeface="Bitter"/>
              <a:ea typeface="Bitter"/>
              <a:cs typeface="Bitter"/>
              <a:sym typeface="Bitter"/>
            </a:endParaRPr>
          </a:p>
          <a:p>
            <a:pPr indent="-323850" lvl="0" marL="457200" marR="0" rtl="0" algn="l">
              <a:lnSpc>
                <a:spcPct val="100000"/>
              </a:lnSpc>
              <a:spcBef>
                <a:spcPts val="0"/>
              </a:spcBef>
              <a:spcAft>
                <a:spcPts val="0"/>
              </a:spcAft>
              <a:buClr>
                <a:srgbClr val="000000"/>
              </a:buClr>
              <a:buSzPts val="1500"/>
              <a:buFont typeface="Bitter"/>
              <a:buChar char="●"/>
            </a:pPr>
            <a:r>
              <a:rPr b="1" i="0" lang="es-AR" sz="1500" u="none" cap="none" strike="noStrike">
                <a:solidFill>
                  <a:srgbClr val="000000"/>
                </a:solidFill>
                <a:latin typeface="Bitter"/>
                <a:ea typeface="Bitter"/>
                <a:cs typeface="Bitter"/>
                <a:sym typeface="Bitter"/>
              </a:rPr>
              <a:t>Firmas: </a:t>
            </a:r>
            <a:endParaRPr b="1" i="0" sz="1500" u="none" cap="none" strike="noStrike">
              <a:solidFill>
                <a:srgbClr val="000000"/>
              </a:solidFill>
              <a:latin typeface="Bitter"/>
              <a:ea typeface="Bitter"/>
              <a:cs typeface="Bitter"/>
              <a:sym typeface="Bitter"/>
            </a:endParaRPr>
          </a:p>
          <a:p>
            <a:pPr indent="-323850" lvl="0" marL="914400" marR="0" rtl="0" algn="l">
              <a:lnSpc>
                <a:spcPct val="100000"/>
              </a:lnSpc>
              <a:spcBef>
                <a:spcPts val="0"/>
              </a:spcBef>
              <a:spcAft>
                <a:spcPts val="0"/>
              </a:spcAft>
              <a:buClr>
                <a:srgbClr val="000000"/>
              </a:buClr>
              <a:buSzPts val="1500"/>
              <a:buFont typeface="Bitter"/>
              <a:buAutoNum type="arabicPeriod"/>
            </a:pPr>
            <a:r>
              <a:rPr b="0" i="0" lang="es-AR" sz="1500" u="none" cap="none" strike="noStrike">
                <a:solidFill>
                  <a:srgbClr val="000000"/>
                </a:solidFill>
                <a:latin typeface="Bitter"/>
                <a:ea typeface="Bitter"/>
                <a:cs typeface="Bitter"/>
                <a:sym typeface="Bitter"/>
              </a:rPr>
              <a:t>Secretario de Investigación de su facultad</a:t>
            </a:r>
            <a:endParaRPr b="0" i="0" sz="1500" u="none" cap="none" strike="noStrike">
              <a:solidFill>
                <a:srgbClr val="000000"/>
              </a:solidFill>
              <a:latin typeface="Bitter"/>
              <a:ea typeface="Bitter"/>
              <a:cs typeface="Bitter"/>
              <a:sym typeface="Bitter"/>
            </a:endParaRPr>
          </a:p>
          <a:p>
            <a:pPr indent="-323850" lvl="0" marL="914400" marR="0" rtl="0" algn="l">
              <a:lnSpc>
                <a:spcPct val="100000"/>
              </a:lnSpc>
              <a:spcBef>
                <a:spcPts val="0"/>
              </a:spcBef>
              <a:spcAft>
                <a:spcPts val="0"/>
              </a:spcAft>
              <a:buClr>
                <a:srgbClr val="000000"/>
              </a:buClr>
              <a:buSzPts val="1500"/>
              <a:buFont typeface="Bitter"/>
              <a:buAutoNum type="arabicPeriod"/>
            </a:pPr>
            <a:r>
              <a:rPr b="0" i="0" lang="es-AR" sz="1500" u="none" cap="none" strike="noStrike">
                <a:solidFill>
                  <a:srgbClr val="000000"/>
                </a:solidFill>
                <a:latin typeface="Bitter"/>
                <a:ea typeface="Bitter"/>
                <a:cs typeface="Bitter"/>
                <a:sym typeface="Bitter"/>
              </a:rPr>
              <a:t>Su Firma</a:t>
            </a:r>
            <a:endParaRPr b="0" i="0" sz="1500" u="none" cap="none" strike="noStrike">
              <a:solidFill>
                <a:srgbClr val="000000"/>
              </a:solidFill>
              <a:latin typeface="Bitter"/>
              <a:ea typeface="Bitter"/>
              <a:cs typeface="Bitter"/>
              <a:sym typeface="Bitter"/>
            </a:endParaRPr>
          </a:p>
          <a:p>
            <a:pPr indent="-323850" lvl="0" marL="914400" marR="0" rtl="0" algn="l">
              <a:lnSpc>
                <a:spcPct val="100000"/>
              </a:lnSpc>
              <a:spcBef>
                <a:spcPts val="0"/>
              </a:spcBef>
              <a:spcAft>
                <a:spcPts val="0"/>
              </a:spcAft>
              <a:buClr>
                <a:srgbClr val="000000"/>
              </a:buClr>
              <a:buSzPts val="1500"/>
              <a:buFont typeface="Bitter"/>
              <a:buAutoNum type="arabicPeriod"/>
            </a:pPr>
            <a:r>
              <a:rPr b="0" i="0" lang="es-AR" sz="1500" u="none" cap="none" strike="noStrike">
                <a:solidFill>
                  <a:srgbClr val="000000"/>
                </a:solidFill>
                <a:latin typeface="Bitter"/>
                <a:ea typeface="Bitter"/>
                <a:cs typeface="Bitter"/>
                <a:sym typeface="Bitter"/>
              </a:rPr>
              <a:t>Director de Beca </a:t>
            </a:r>
            <a:endParaRPr b="0" i="0" sz="1500" u="none" cap="none" strike="noStrike">
              <a:solidFill>
                <a:srgbClr val="000000"/>
              </a:solidFill>
              <a:latin typeface="Bitter"/>
              <a:ea typeface="Bitter"/>
              <a:cs typeface="Bitter"/>
              <a:sym typeface="Bitter"/>
            </a:endParaRPr>
          </a:p>
          <a:p>
            <a:pPr indent="-323850" lvl="0" marL="914400" marR="0" rtl="0" algn="l">
              <a:lnSpc>
                <a:spcPct val="100000"/>
              </a:lnSpc>
              <a:spcBef>
                <a:spcPts val="0"/>
              </a:spcBef>
              <a:spcAft>
                <a:spcPts val="0"/>
              </a:spcAft>
              <a:buClr>
                <a:srgbClr val="000000"/>
              </a:buClr>
              <a:buSzPts val="1500"/>
              <a:buFont typeface="Bitter"/>
              <a:buAutoNum type="arabicPeriod"/>
            </a:pPr>
            <a:r>
              <a:rPr b="0" i="0" lang="es-AR" sz="1500" u="none" cap="none" strike="noStrike">
                <a:solidFill>
                  <a:srgbClr val="000000"/>
                </a:solidFill>
                <a:latin typeface="Bitter"/>
                <a:ea typeface="Bitter"/>
                <a:cs typeface="Bitter"/>
                <a:sym typeface="Bitter"/>
              </a:rPr>
              <a:t>Codirector de Beca (de no tener dejar en blanco</a:t>
            </a:r>
            <a:endParaRPr b="0" i="0" sz="1500" u="none" cap="none" strike="noStrike">
              <a:solidFill>
                <a:srgbClr val="000000"/>
              </a:solidFill>
              <a:latin typeface="Bitter"/>
              <a:ea typeface="Bitter"/>
              <a:cs typeface="Bitter"/>
              <a:sym typeface="Bitter"/>
            </a:endParaRPr>
          </a:p>
        </p:txBody>
      </p:sp>
      <p:grpSp>
        <p:nvGrpSpPr>
          <p:cNvPr id="177" name="Google Shape;177;p5"/>
          <p:cNvGrpSpPr/>
          <p:nvPr/>
        </p:nvGrpSpPr>
        <p:grpSpPr>
          <a:xfrm>
            <a:off x="1980475" y="5412550"/>
            <a:ext cx="408300" cy="400200"/>
            <a:chOff x="1178075" y="3427750"/>
            <a:chExt cx="408300" cy="400200"/>
          </a:xfrm>
        </p:grpSpPr>
        <p:sp>
          <p:nvSpPr>
            <p:cNvPr id="178" name="Google Shape;178;p5"/>
            <p:cNvSpPr/>
            <p:nvPr/>
          </p:nvSpPr>
          <p:spPr>
            <a:xfrm>
              <a:off x="1182425" y="3504250"/>
              <a:ext cx="247200" cy="247200"/>
            </a:xfrm>
            <a:prstGeom prst="ellipse">
              <a:avLst/>
            </a:prstGeom>
            <a:solidFill>
              <a:srgbClr val="1D255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5"/>
            <p:cNvSpPr txBox="1"/>
            <p:nvPr/>
          </p:nvSpPr>
          <p:spPr>
            <a:xfrm>
              <a:off x="1178075" y="3427750"/>
              <a:ext cx="408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s-AR" sz="1400" u="none" cap="none" strike="noStrike">
                  <a:solidFill>
                    <a:schemeClr val="lt1"/>
                  </a:solidFill>
                  <a:latin typeface="Bitter ExtraBold"/>
                  <a:ea typeface="Bitter ExtraBold"/>
                  <a:cs typeface="Bitter ExtraBold"/>
                  <a:sym typeface="Bitter ExtraBold"/>
                </a:rPr>
                <a:t>1</a:t>
              </a:r>
              <a:endParaRPr b="0" i="0" sz="1400" u="none" cap="none" strike="noStrike">
                <a:solidFill>
                  <a:schemeClr val="lt1"/>
                </a:solidFill>
                <a:latin typeface="Bitter ExtraBold"/>
                <a:ea typeface="Bitter ExtraBold"/>
                <a:cs typeface="Bitter ExtraBold"/>
                <a:sym typeface="Bitter ExtraBold"/>
              </a:endParaRPr>
            </a:p>
          </p:txBody>
        </p:sp>
      </p:grpSp>
      <p:grpSp>
        <p:nvGrpSpPr>
          <p:cNvPr id="180" name="Google Shape;180;p5"/>
          <p:cNvGrpSpPr/>
          <p:nvPr/>
        </p:nvGrpSpPr>
        <p:grpSpPr>
          <a:xfrm>
            <a:off x="2906825" y="5412550"/>
            <a:ext cx="408300" cy="400200"/>
            <a:chOff x="1178075" y="3427750"/>
            <a:chExt cx="408300" cy="400200"/>
          </a:xfrm>
        </p:grpSpPr>
        <p:sp>
          <p:nvSpPr>
            <p:cNvPr id="181" name="Google Shape;181;p5"/>
            <p:cNvSpPr/>
            <p:nvPr/>
          </p:nvSpPr>
          <p:spPr>
            <a:xfrm>
              <a:off x="1182425" y="3504250"/>
              <a:ext cx="247200" cy="247200"/>
            </a:xfrm>
            <a:prstGeom prst="ellipse">
              <a:avLst/>
            </a:prstGeom>
            <a:solidFill>
              <a:srgbClr val="1D255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5"/>
            <p:cNvSpPr txBox="1"/>
            <p:nvPr/>
          </p:nvSpPr>
          <p:spPr>
            <a:xfrm>
              <a:off x="1178075" y="3427750"/>
              <a:ext cx="408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s-AR" sz="1400" u="none" cap="none" strike="noStrike">
                  <a:solidFill>
                    <a:schemeClr val="lt1"/>
                  </a:solidFill>
                  <a:latin typeface="Bitter ExtraBold"/>
                  <a:ea typeface="Bitter ExtraBold"/>
                  <a:cs typeface="Bitter ExtraBold"/>
                  <a:sym typeface="Bitter ExtraBold"/>
                </a:rPr>
                <a:t>2</a:t>
              </a:r>
              <a:endParaRPr b="0" i="0" sz="1400" u="none" cap="none" strike="noStrike">
                <a:solidFill>
                  <a:schemeClr val="lt1"/>
                </a:solidFill>
                <a:latin typeface="Bitter ExtraBold"/>
                <a:ea typeface="Bitter ExtraBold"/>
                <a:cs typeface="Bitter ExtraBold"/>
                <a:sym typeface="Bitter ExtraBold"/>
              </a:endParaRPr>
            </a:p>
          </p:txBody>
        </p:sp>
      </p:grpSp>
      <p:grpSp>
        <p:nvGrpSpPr>
          <p:cNvPr id="183" name="Google Shape;183;p5"/>
          <p:cNvGrpSpPr/>
          <p:nvPr/>
        </p:nvGrpSpPr>
        <p:grpSpPr>
          <a:xfrm>
            <a:off x="3908400" y="5412550"/>
            <a:ext cx="408300" cy="400200"/>
            <a:chOff x="1178075" y="3427750"/>
            <a:chExt cx="408300" cy="400200"/>
          </a:xfrm>
        </p:grpSpPr>
        <p:sp>
          <p:nvSpPr>
            <p:cNvPr id="184" name="Google Shape;184;p5"/>
            <p:cNvSpPr/>
            <p:nvPr/>
          </p:nvSpPr>
          <p:spPr>
            <a:xfrm>
              <a:off x="1182425" y="3504250"/>
              <a:ext cx="247200" cy="247200"/>
            </a:xfrm>
            <a:prstGeom prst="ellipse">
              <a:avLst/>
            </a:prstGeom>
            <a:solidFill>
              <a:srgbClr val="1D255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5"/>
            <p:cNvSpPr txBox="1"/>
            <p:nvPr/>
          </p:nvSpPr>
          <p:spPr>
            <a:xfrm>
              <a:off x="1178075" y="3427750"/>
              <a:ext cx="408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s-AR" sz="1400" u="none" cap="none" strike="noStrike">
                  <a:solidFill>
                    <a:schemeClr val="lt1"/>
                  </a:solidFill>
                  <a:latin typeface="Bitter ExtraBold"/>
                  <a:ea typeface="Bitter ExtraBold"/>
                  <a:cs typeface="Bitter ExtraBold"/>
                  <a:sym typeface="Bitter ExtraBold"/>
                </a:rPr>
                <a:t>3</a:t>
              </a:r>
              <a:endParaRPr b="0" i="0" sz="1400" u="none" cap="none" strike="noStrike">
                <a:solidFill>
                  <a:schemeClr val="lt1"/>
                </a:solidFill>
                <a:latin typeface="Bitter ExtraBold"/>
                <a:ea typeface="Bitter ExtraBold"/>
                <a:cs typeface="Bitter ExtraBold"/>
                <a:sym typeface="Bitter ExtraBold"/>
              </a:endParaRPr>
            </a:p>
          </p:txBody>
        </p:sp>
      </p:grpSp>
      <p:grpSp>
        <p:nvGrpSpPr>
          <p:cNvPr id="186" name="Google Shape;186;p5"/>
          <p:cNvGrpSpPr/>
          <p:nvPr/>
        </p:nvGrpSpPr>
        <p:grpSpPr>
          <a:xfrm>
            <a:off x="4862575" y="5412550"/>
            <a:ext cx="251550" cy="400200"/>
            <a:chOff x="1178075" y="3427750"/>
            <a:chExt cx="251550" cy="400200"/>
          </a:xfrm>
        </p:grpSpPr>
        <p:sp>
          <p:nvSpPr>
            <p:cNvPr id="187" name="Google Shape;187;p5"/>
            <p:cNvSpPr/>
            <p:nvPr/>
          </p:nvSpPr>
          <p:spPr>
            <a:xfrm>
              <a:off x="1182425" y="3504250"/>
              <a:ext cx="247200" cy="247200"/>
            </a:xfrm>
            <a:prstGeom prst="ellipse">
              <a:avLst/>
            </a:prstGeom>
            <a:solidFill>
              <a:srgbClr val="1D255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5"/>
            <p:cNvSpPr txBox="1"/>
            <p:nvPr/>
          </p:nvSpPr>
          <p:spPr>
            <a:xfrm>
              <a:off x="1178075" y="3427750"/>
              <a:ext cx="247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s-AR" sz="1400" u="none" cap="none" strike="noStrike">
                  <a:solidFill>
                    <a:schemeClr val="lt1"/>
                  </a:solidFill>
                  <a:latin typeface="Bitter ExtraBold"/>
                  <a:ea typeface="Bitter ExtraBold"/>
                  <a:cs typeface="Bitter ExtraBold"/>
                  <a:sym typeface="Bitter ExtraBold"/>
                </a:rPr>
                <a:t>4</a:t>
              </a:r>
              <a:endParaRPr b="0" i="0" sz="1400" u="none" cap="none" strike="noStrike">
                <a:solidFill>
                  <a:schemeClr val="lt1"/>
                </a:solidFill>
                <a:latin typeface="Bitter ExtraBold"/>
                <a:ea typeface="Bitter ExtraBold"/>
                <a:cs typeface="Bitter ExtraBold"/>
                <a:sym typeface="Bitter ExtraBold"/>
              </a:endParaRPr>
            </a:p>
          </p:txBody>
        </p:sp>
      </p:grpSp>
      <p:sp>
        <p:nvSpPr>
          <p:cNvPr id="189" name="Google Shape;189;p5"/>
          <p:cNvSpPr txBox="1"/>
          <p:nvPr/>
        </p:nvSpPr>
        <p:spPr>
          <a:xfrm>
            <a:off x="6212100" y="5445475"/>
            <a:ext cx="5449800" cy="681000"/>
          </a:xfrm>
          <a:prstGeom prst="rect">
            <a:avLst/>
          </a:prstGeom>
          <a:solidFill>
            <a:srgbClr val="BDD6EE"/>
          </a:solidFill>
          <a:ln>
            <a:noFill/>
          </a:ln>
          <a:effectLst>
            <a:outerShdw blurRad="71438" rotWithShape="0" algn="bl" dir="5400000" dist="19050">
              <a:srgbClr val="000000">
                <a:alpha val="30000"/>
              </a:srgbClr>
            </a:outerShdw>
          </a:effectLst>
        </p:spPr>
        <p:txBody>
          <a:bodyPr anchorCtr="0" anchor="ctr" bIns="91425" lIns="91425" spcFirstLastPara="1" rIns="91425" wrap="square" tIns="91425">
            <a:spAutoFit/>
          </a:bodyPr>
          <a:lstStyle/>
          <a:p>
            <a:pPr indent="0" lvl="0" marL="0" marR="0" rtl="0" algn="ctr">
              <a:lnSpc>
                <a:spcPct val="115000"/>
              </a:lnSpc>
              <a:spcBef>
                <a:spcPts val="0"/>
              </a:spcBef>
              <a:spcAft>
                <a:spcPts val="0"/>
              </a:spcAft>
              <a:buNone/>
            </a:pPr>
            <a:r>
              <a:rPr b="1" lang="es-AR" sz="1500">
                <a:solidFill>
                  <a:srgbClr val="351C75"/>
                </a:solidFill>
                <a:latin typeface="Bitter"/>
                <a:ea typeface="Bitter"/>
                <a:cs typeface="Bitter"/>
                <a:sym typeface="Bitter"/>
              </a:rPr>
              <a:t>S</a:t>
            </a:r>
            <a:r>
              <a:rPr b="1" lang="es-AR" sz="1500">
                <a:solidFill>
                  <a:srgbClr val="351C75"/>
                </a:solidFill>
                <a:latin typeface="Bitter"/>
                <a:ea typeface="Bitter"/>
                <a:cs typeface="Bitter"/>
                <a:sym typeface="Bitter"/>
              </a:rPr>
              <a:t>in la firma del secretario de su facultad no será aceptada el acta y deberá re</a:t>
            </a:r>
            <a:r>
              <a:rPr b="1" lang="es-AR" sz="1500">
                <a:solidFill>
                  <a:srgbClr val="351C75"/>
                </a:solidFill>
                <a:latin typeface="Bitter"/>
                <a:ea typeface="Bitter"/>
                <a:cs typeface="Bitter"/>
                <a:sym typeface="Bitter"/>
              </a:rPr>
              <a:t>-</a:t>
            </a:r>
            <a:r>
              <a:rPr b="1" lang="es-AR" sz="1500">
                <a:solidFill>
                  <a:srgbClr val="351C75"/>
                </a:solidFill>
                <a:latin typeface="Bitter"/>
                <a:ea typeface="Bitter"/>
                <a:cs typeface="Bitter"/>
                <a:sym typeface="Bitter"/>
              </a:rPr>
              <a:t>entregarla</a:t>
            </a:r>
            <a:endParaRPr b="1" sz="1500">
              <a:solidFill>
                <a:srgbClr val="351C75"/>
              </a:solidFill>
              <a:latin typeface="Bitter"/>
              <a:ea typeface="Bitter"/>
              <a:cs typeface="Bitter"/>
              <a:sym typeface="Bitter"/>
            </a:endParaRPr>
          </a:p>
        </p:txBody>
      </p:sp>
      <p:pic>
        <p:nvPicPr>
          <p:cNvPr id="190" name="Google Shape;190;p5"/>
          <p:cNvPicPr preferRelativeResize="0"/>
          <p:nvPr/>
        </p:nvPicPr>
        <p:blipFill>
          <a:blip r:embed="rId4">
            <a:alphaModFix/>
          </a:blip>
          <a:stretch>
            <a:fillRect/>
          </a:stretch>
        </p:blipFill>
        <p:spPr>
          <a:xfrm>
            <a:off x="0" y="6292376"/>
            <a:ext cx="1904159" cy="576544"/>
          </a:xfrm>
          <a:prstGeom prst="rect">
            <a:avLst/>
          </a:prstGeom>
          <a:noFill/>
          <a:ln>
            <a:noFill/>
          </a:ln>
        </p:spPr>
      </p:pic>
      <p:pic>
        <p:nvPicPr>
          <p:cNvPr id="191" name="Google Shape;191;p5"/>
          <p:cNvPicPr preferRelativeResize="0"/>
          <p:nvPr/>
        </p:nvPicPr>
        <p:blipFill>
          <a:blip r:embed="rId5">
            <a:alphaModFix/>
          </a:blip>
          <a:stretch>
            <a:fillRect/>
          </a:stretch>
        </p:blipFill>
        <p:spPr>
          <a:xfrm>
            <a:off x="1894518" y="6292389"/>
            <a:ext cx="1731477" cy="576550"/>
          </a:xfrm>
          <a:prstGeom prst="rect">
            <a:avLst/>
          </a:prstGeom>
          <a:noFill/>
          <a:ln>
            <a:noFill/>
          </a:ln>
        </p:spPr>
      </p:pic>
      <p:sp>
        <p:nvSpPr>
          <p:cNvPr id="192" name="Google Shape;192;p5"/>
          <p:cNvSpPr/>
          <p:nvPr/>
        </p:nvSpPr>
        <p:spPr>
          <a:xfrm>
            <a:off x="278250" y="294767"/>
            <a:ext cx="11635500" cy="576600"/>
          </a:xfrm>
          <a:prstGeom prst="rect">
            <a:avLst/>
          </a:prstGeom>
          <a:solidFill>
            <a:srgbClr val="BDD6EE"/>
          </a:solidFill>
          <a:ln>
            <a:noFill/>
          </a:ln>
          <a:effectLst>
            <a:outerShdw blurRad="71438" rotWithShape="0" algn="bl" dir="5400000" dist="19050">
              <a:srgbClr val="000000">
                <a:alpha val="30000"/>
              </a:srgbClr>
            </a:outerShdw>
          </a:effectLst>
        </p:spPr>
        <p:txBody>
          <a:bodyPr anchorCtr="0" anchor="ctr" bIns="34275" lIns="68575" spcFirstLastPara="1" rIns="68575" wrap="square" tIns="34275">
            <a:noAutofit/>
          </a:bodyPr>
          <a:lstStyle/>
          <a:p>
            <a:pPr indent="0" lvl="0" marL="0" rtl="0" algn="ctr">
              <a:lnSpc>
                <a:spcPct val="150000"/>
              </a:lnSpc>
              <a:spcBef>
                <a:spcPts val="0"/>
              </a:spcBef>
              <a:spcAft>
                <a:spcPts val="0"/>
              </a:spcAft>
              <a:buNone/>
            </a:pPr>
            <a:r>
              <a:rPr b="1" lang="es-AR" sz="2400">
                <a:solidFill>
                  <a:srgbClr val="351C75"/>
                </a:solidFill>
                <a:latin typeface="Bitter"/>
                <a:ea typeface="Bitter"/>
                <a:cs typeface="Bitter"/>
                <a:sym typeface="Bitter"/>
              </a:rPr>
              <a:t>Proceso de Presentación - Acta de Posesión</a:t>
            </a:r>
            <a:endParaRPr b="1" sz="2400">
              <a:solidFill>
                <a:srgbClr val="351C75"/>
              </a:solidFill>
              <a:latin typeface="Bitter"/>
              <a:ea typeface="Bitter"/>
              <a:cs typeface="Bitter"/>
              <a:sym typeface="Bitter"/>
            </a:endParaRPr>
          </a:p>
        </p:txBody>
      </p:sp>
      <p:sp>
        <p:nvSpPr>
          <p:cNvPr id="193" name="Google Shape;193;p5"/>
          <p:cNvSpPr/>
          <p:nvPr/>
        </p:nvSpPr>
        <p:spPr>
          <a:xfrm>
            <a:off x="3626000" y="6292375"/>
            <a:ext cx="8566200" cy="576600"/>
          </a:xfrm>
          <a:prstGeom prst="rect">
            <a:avLst/>
          </a:prstGeom>
          <a:solidFill>
            <a:srgbClr val="91BDE1">
              <a:alpha val="29750"/>
            </a:srgbClr>
          </a:solidFill>
          <a:ln>
            <a:noFill/>
          </a:ln>
        </p:spPr>
        <p:txBody>
          <a:bodyPr anchorCtr="0" anchor="ctr" bIns="34275" lIns="68575" spcFirstLastPara="1" rIns="68575" wrap="square" tIns="34275">
            <a:noAutofit/>
          </a:bodyPr>
          <a:lstStyle/>
          <a:p>
            <a:pPr indent="0" lvl="0" marL="0" rtl="0" algn="ctr">
              <a:spcBef>
                <a:spcPts val="0"/>
              </a:spcBef>
              <a:spcAft>
                <a:spcPts val="0"/>
              </a:spcAft>
              <a:buClr>
                <a:srgbClr val="000000"/>
              </a:buClr>
              <a:buSzPts val="1100"/>
              <a:buFont typeface="Arial"/>
              <a:buNone/>
            </a:pPr>
            <a:r>
              <a:rPr i="1" lang="es-AR" sz="1200">
                <a:solidFill>
                  <a:srgbClr val="1D2554"/>
                </a:solidFill>
                <a:latin typeface="Bitter"/>
                <a:ea typeface="Bitter"/>
                <a:cs typeface="Bitter"/>
                <a:sym typeface="Bitter"/>
              </a:rPr>
              <a:t>Toma de Posesión de Becas EVC-CIN</a:t>
            </a:r>
            <a:endParaRPr i="1" sz="1200">
              <a:solidFill>
                <a:srgbClr val="1D2554"/>
              </a:solidFill>
              <a:latin typeface="Bitter"/>
              <a:ea typeface="Bitter"/>
              <a:cs typeface="Bitter"/>
              <a:sym typeface="Bitte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6"/>
          <p:cNvSpPr/>
          <p:nvPr/>
        </p:nvSpPr>
        <p:spPr>
          <a:xfrm>
            <a:off x="1008575" y="1824150"/>
            <a:ext cx="5644500" cy="3243000"/>
          </a:xfrm>
          <a:prstGeom prst="rect">
            <a:avLst/>
          </a:prstGeom>
          <a:noFill/>
          <a:ln cap="flat" cmpd="sng" w="28575">
            <a:solidFill>
              <a:srgbClr val="1D255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6"/>
          <p:cNvSpPr/>
          <p:nvPr/>
        </p:nvSpPr>
        <p:spPr>
          <a:xfrm>
            <a:off x="7090575" y="2430000"/>
            <a:ext cx="4424700" cy="1924200"/>
          </a:xfrm>
          <a:prstGeom prst="rect">
            <a:avLst/>
          </a:prstGeom>
          <a:solidFill>
            <a:srgbClr val="BDD6EE"/>
          </a:solidFill>
          <a:ln>
            <a:noFill/>
          </a:ln>
          <a:effectLst>
            <a:outerShdw blurRad="71438"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t/>
            </a:r>
            <a:endParaRPr b="1" sz="2400">
              <a:solidFill>
                <a:srgbClr val="351C75"/>
              </a:solidFill>
              <a:latin typeface="Bitter"/>
              <a:ea typeface="Bitter"/>
              <a:cs typeface="Bitter"/>
              <a:sym typeface="Bitter"/>
            </a:endParaRPr>
          </a:p>
        </p:txBody>
      </p:sp>
      <p:sp>
        <p:nvSpPr>
          <p:cNvPr id="200" name="Google Shape;200;p6"/>
          <p:cNvSpPr txBox="1"/>
          <p:nvPr/>
        </p:nvSpPr>
        <p:spPr>
          <a:xfrm>
            <a:off x="7168125" y="2560500"/>
            <a:ext cx="4269600" cy="1717500"/>
          </a:xfrm>
          <a:prstGeom prst="rect">
            <a:avLst/>
          </a:prstGeom>
          <a:noFill/>
          <a:ln>
            <a:noFill/>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Clr>
                <a:srgbClr val="000000"/>
              </a:buClr>
              <a:buSzPts val="1600"/>
              <a:buFont typeface="Arial"/>
              <a:buNone/>
            </a:pPr>
            <a:r>
              <a:rPr i="0" lang="es-AR" u="none" cap="none" strike="noStrike">
                <a:solidFill>
                  <a:srgbClr val="000000"/>
                </a:solidFill>
                <a:latin typeface="Bitter Medium"/>
                <a:ea typeface="Bitter Medium"/>
                <a:cs typeface="Bitter Medium"/>
                <a:sym typeface="Bitter Medium"/>
              </a:rPr>
              <a:t>El Complemento de Acta de Posesión consta de 3 páginas y </a:t>
            </a:r>
            <a:r>
              <a:rPr i="0" lang="es-AR" u="none" cap="none" strike="noStrike">
                <a:solidFill>
                  <a:schemeClr val="dk1"/>
                </a:solidFill>
                <a:latin typeface="Bitter Medium"/>
                <a:ea typeface="Bitter Medium"/>
                <a:cs typeface="Bitter Medium"/>
                <a:sym typeface="Bitter Medium"/>
              </a:rPr>
              <a:t>es </a:t>
            </a:r>
            <a:r>
              <a:rPr b="1" i="0" lang="es-AR" u="none" cap="none" strike="noStrike">
                <a:solidFill>
                  <a:schemeClr val="dk1"/>
                </a:solidFill>
                <a:latin typeface="Bitter"/>
                <a:ea typeface="Bitter"/>
                <a:cs typeface="Bitter"/>
                <a:sym typeface="Bitter"/>
              </a:rPr>
              <a:t>necesario </a:t>
            </a:r>
            <a:r>
              <a:rPr b="1" i="0" lang="es-AR" u="none" cap="none" strike="noStrike">
                <a:solidFill>
                  <a:srgbClr val="000000"/>
                </a:solidFill>
                <a:latin typeface="Bitter"/>
                <a:ea typeface="Bitter"/>
                <a:cs typeface="Bitter"/>
                <a:sym typeface="Bitter"/>
              </a:rPr>
              <a:t>que se completen en su totalidad</a:t>
            </a:r>
            <a:r>
              <a:rPr i="0" lang="es-AR" u="none" cap="none" strike="noStrike">
                <a:solidFill>
                  <a:srgbClr val="000000"/>
                </a:solidFill>
                <a:latin typeface="Bitter Medium"/>
                <a:ea typeface="Bitter Medium"/>
                <a:cs typeface="Bitter Medium"/>
                <a:sym typeface="Bitter Medium"/>
              </a:rPr>
              <a:t>, salvo que no tenga Co-director, se puede dejar en blanco; para poder gestionar la apertura de cuenta bancaria ya que sin estos datos no se puede proceder con el pago de la beca</a:t>
            </a:r>
            <a:endParaRPr i="0" sz="1600" u="none" cap="none" strike="noStrike">
              <a:solidFill>
                <a:srgbClr val="000000"/>
              </a:solidFill>
              <a:latin typeface="Bitter Medium"/>
              <a:ea typeface="Bitter Medium"/>
              <a:cs typeface="Bitter Medium"/>
              <a:sym typeface="Bitter Medium"/>
            </a:endParaRPr>
          </a:p>
        </p:txBody>
      </p:sp>
      <p:pic>
        <p:nvPicPr>
          <p:cNvPr id="201" name="Google Shape;201;p6"/>
          <p:cNvPicPr preferRelativeResize="0"/>
          <p:nvPr/>
        </p:nvPicPr>
        <p:blipFill rotWithShape="1">
          <a:blip r:embed="rId3">
            <a:alphaModFix/>
          </a:blip>
          <a:srcRect b="44093" l="0" r="0" t="0"/>
          <a:stretch/>
        </p:blipFill>
        <p:spPr>
          <a:xfrm>
            <a:off x="1563550" y="3907500"/>
            <a:ext cx="4819650" cy="452625"/>
          </a:xfrm>
          <a:prstGeom prst="rect">
            <a:avLst/>
          </a:prstGeom>
          <a:noFill/>
          <a:ln>
            <a:noFill/>
          </a:ln>
        </p:spPr>
      </p:pic>
      <p:pic>
        <p:nvPicPr>
          <p:cNvPr id="202" name="Google Shape;202;p6"/>
          <p:cNvPicPr preferRelativeResize="0"/>
          <p:nvPr/>
        </p:nvPicPr>
        <p:blipFill rotWithShape="1">
          <a:blip r:embed="rId4">
            <a:alphaModFix/>
          </a:blip>
          <a:srcRect b="59958" l="0" r="0" t="0"/>
          <a:stretch/>
        </p:blipFill>
        <p:spPr>
          <a:xfrm>
            <a:off x="1420675" y="4436325"/>
            <a:ext cx="5105400" cy="389025"/>
          </a:xfrm>
          <a:prstGeom prst="rect">
            <a:avLst/>
          </a:prstGeom>
          <a:noFill/>
          <a:ln>
            <a:noFill/>
          </a:ln>
        </p:spPr>
      </p:pic>
      <p:pic>
        <p:nvPicPr>
          <p:cNvPr id="203" name="Google Shape;203;p6"/>
          <p:cNvPicPr preferRelativeResize="0"/>
          <p:nvPr/>
        </p:nvPicPr>
        <p:blipFill>
          <a:blip r:embed="rId5">
            <a:alphaModFix/>
          </a:blip>
          <a:stretch>
            <a:fillRect/>
          </a:stretch>
        </p:blipFill>
        <p:spPr>
          <a:xfrm>
            <a:off x="0" y="6292376"/>
            <a:ext cx="1904159" cy="576544"/>
          </a:xfrm>
          <a:prstGeom prst="rect">
            <a:avLst/>
          </a:prstGeom>
          <a:noFill/>
          <a:ln>
            <a:noFill/>
          </a:ln>
        </p:spPr>
      </p:pic>
      <p:pic>
        <p:nvPicPr>
          <p:cNvPr id="204" name="Google Shape;204;p6"/>
          <p:cNvPicPr preferRelativeResize="0"/>
          <p:nvPr/>
        </p:nvPicPr>
        <p:blipFill>
          <a:blip r:embed="rId6">
            <a:alphaModFix/>
          </a:blip>
          <a:stretch>
            <a:fillRect/>
          </a:stretch>
        </p:blipFill>
        <p:spPr>
          <a:xfrm>
            <a:off x="1894518" y="6292389"/>
            <a:ext cx="1731477" cy="576550"/>
          </a:xfrm>
          <a:prstGeom prst="rect">
            <a:avLst/>
          </a:prstGeom>
          <a:noFill/>
          <a:ln>
            <a:noFill/>
          </a:ln>
        </p:spPr>
      </p:pic>
      <p:sp>
        <p:nvSpPr>
          <p:cNvPr id="205" name="Google Shape;205;p6"/>
          <p:cNvSpPr/>
          <p:nvPr/>
        </p:nvSpPr>
        <p:spPr>
          <a:xfrm>
            <a:off x="278250" y="294767"/>
            <a:ext cx="11635500" cy="576600"/>
          </a:xfrm>
          <a:prstGeom prst="rect">
            <a:avLst/>
          </a:prstGeom>
          <a:solidFill>
            <a:srgbClr val="BDD6EE"/>
          </a:solidFill>
          <a:ln>
            <a:noFill/>
          </a:ln>
          <a:effectLst>
            <a:outerShdw blurRad="71438" rotWithShape="0" algn="bl" dir="5400000" dist="19050">
              <a:srgbClr val="000000">
                <a:alpha val="30000"/>
              </a:srgbClr>
            </a:outerShdw>
          </a:effectLst>
        </p:spPr>
        <p:txBody>
          <a:bodyPr anchorCtr="0" anchor="ctr" bIns="34275" lIns="68575" spcFirstLastPara="1" rIns="68575" wrap="square" tIns="34275">
            <a:noAutofit/>
          </a:bodyPr>
          <a:lstStyle/>
          <a:p>
            <a:pPr indent="0" lvl="0" marL="0" rtl="0" algn="ctr">
              <a:lnSpc>
                <a:spcPct val="150000"/>
              </a:lnSpc>
              <a:spcBef>
                <a:spcPts val="0"/>
              </a:spcBef>
              <a:spcAft>
                <a:spcPts val="0"/>
              </a:spcAft>
              <a:buClr>
                <a:srgbClr val="000000"/>
              </a:buClr>
              <a:buSzPts val="1100"/>
              <a:buFont typeface="Arial"/>
              <a:buNone/>
            </a:pPr>
            <a:r>
              <a:rPr b="1" lang="es-AR" sz="2400">
                <a:solidFill>
                  <a:srgbClr val="351C75"/>
                </a:solidFill>
                <a:latin typeface="Bitter"/>
                <a:ea typeface="Bitter"/>
                <a:cs typeface="Bitter"/>
                <a:sym typeface="Bitter"/>
              </a:rPr>
              <a:t>Proceso de Presentación - Complemento de Acta de Posesión</a:t>
            </a:r>
            <a:endParaRPr b="1" sz="2400">
              <a:solidFill>
                <a:srgbClr val="351C75"/>
              </a:solidFill>
              <a:latin typeface="Bitter"/>
              <a:ea typeface="Bitter"/>
              <a:cs typeface="Bitter"/>
              <a:sym typeface="Bitter"/>
            </a:endParaRPr>
          </a:p>
        </p:txBody>
      </p:sp>
      <p:sp>
        <p:nvSpPr>
          <p:cNvPr id="206" name="Google Shape;206;p6"/>
          <p:cNvSpPr/>
          <p:nvPr/>
        </p:nvSpPr>
        <p:spPr>
          <a:xfrm>
            <a:off x="3626000" y="6292375"/>
            <a:ext cx="8566200" cy="576600"/>
          </a:xfrm>
          <a:prstGeom prst="rect">
            <a:avLst/>
          </a:prstGeom>
          <a:solidFill>
            <a:srgbClr val="91BDE1">
              <a:alpha val="29750"/>
            </a:srgbClr>
          </a:solidFill>
          <a:ln>
            <a:noFill/>
          </a:ln>
        </p:spPr>
        <p:txBody>
          <a:bodyPr anchorCtr="0" anchor="ctr" bIns="34275" lIns="68575" spcFirstLastPara="1" rIns="68575" wrap="square" tIns="34275">
            <a:noAutofit/>
          </a:bodyPr>
          <a:lstStyle/>
          <a:p>
            <a:pPr indent="0" lvl="0" marL="0" rtl="0" algn="ctr">
              <a:spcBef>
                <a:spcPts val="0"/>
              </a:spcBef>
              <a:spcAft>
                <a:spcPts val="0"/>
              </a:spcAft>
              <a:buClr>
                <a:srgbClr val="000000"/>
              </a:buClr>
              <a:buSzPts val="1100"/>
              <a:buFont typeface="Arial"/>
              <a:buNone/>
            </a:pPr>
            <a:r>
              <a:rPr i="1" lang="es-AR" sz="1200">
                <a:solidFill>
                  <a:srgbClr val="1D2554"/>
                </a:solidFill>
                <a:latin typeface="Bitter"/>
                <a:ea typeface="Bitter"/>
                <a:cs typeface="Bitter"/>
                <a:sym typeface="Bitter"/>
              </a:rPr>
              <a:t>Toma de Posesión de Becas EVC-CIN</a:t>
            </a:r>
            <a:endParaRPr i="1" sz="1200">
              <a:solidFill>
                <a:srgbClr val="1D2554"/>
              </a:solidFill>
              <a:latin typeface="Bitter"/>
              <a:ea typeface="Bitter"/>
              <a:cs typeface="Bitter"/>
              <a:sym typeface="Bitter"/>
            </a:endParaRPr>
          </a:p>
        </p:txBody>
      </p:sp>
      <p:pic>
        <p:nvPicPr>
          <p:cNvPr id="207" name="Google Shape;207;p6"/>
          <p:cNvPicPr preferRelativeResize="0"/>
          <p:nvPr/>
        </p:nvPicPr>
        <p:blipFill>
          <a:blip r:embed="rId7">
            <a:alphaModFix/>
          </a:blip>
          <a:stretch>
            <a:fillRect/>
          </a:stretch>
        </p:blipFill>
        <p:spPr>
          <a:xfrm>
            <a:off x="1073725" y="2010550"/>
            <a:ext cx="5480601" cy="18572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7"/>
          <p:cNvSpPr/>
          <p:nvPr/>
        </p:nvSpPr>
        <p:spPr>
          <a:xfrm>
            <a:off x="7751775" y="1767175"/>
            <a:ext cx="2651100" cy="539100"/>
          </a:xfrm>
          <a:prstGeom prst="rect">
            <a:avLst/>
          </a:prstGeom>
          <a:solidFill>
            <a:srgbClr val="FFFFFF"/>
          </a:solidFill>
          <a:ln cap="flat" cmpd="sng" w="28575">
            <a:solidFill>
              <a:srgbClr val="1D255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highlight>
                <a:srgbClr val="1D2554"/>
              </a:highlight>
              <a:latin typeface="Calibri"/>
              <a:ea typeface="Calibri"/>
              <a:cs typeface="Calibri"/>
              <a:sym typeface="Calibri"/>
            </a:endParaRPr>
          </a:p>
        </p:txBody>
      </p:sp>
      <p:sp>
        <p:nvSpPr>
          <p:cNvPr id="213" name="Google Shape;213;p7"/>
          <p:cNvSpPr txBox="1"/>
          <p:nvPr/>
        </p:nvSpPr>
        <p:spPr>
          <a:xfrm>
            <a:off x="7794375" y="1788925"/>
            <a:ext cx="2608500" cy="5172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1600"/>
              <a:buFont typeface="Arial"/>
              <a:buNone/>
            </a:pPr>
            <a:r>
              <a:rPr b="1" i="0" lang="es-AR" sz="1500" u="none" cap="none" strike="noStrike">
                <a:solidFill>
                  <a:srgbClr val="000000"/>
                </a:solidFill>
                <a:latin typeface="Bitter"/>
                <a:ea typeface="Bitter"/>
                <a:cs typeface="Bitter"/>
                <a:sym typeface="Bitter"/>
              </a:rPr>
              <a:t>Puntos 1,2 y 3:</a:t>
            </a:r>
            <a:r>
              <a:rPr b="0" i="0" lang="es-AR" sz="1500" u="none" cap="none" strike="noStrike">
                <a:solidFill>
                  <a:srgbClr val="000000"/>
                </a:solidFill>
                <a:latin typeface="Bitter"/>
                <a:ea typeface="Bitter"/>
                <a:cs typeface="Bitter"/>
                <a:sym typeface="Bitter"/>
              </a:rPr>
              <a:t> Completar con sus datos personales</a:t>
            </a:r>
            <a:endParaRPr b="0" i="0" sz="1700" u="none" cap="none" strike="noStrike">
              <a:solidFill>
                <a:srgbClr val="000000"/>
              </a:solidFill>
              <a:latin typeface="Bitter"/>
              <a:ea typeface="Bitter"/>
              <a:cs typeface="Bitter"/>
              <a:sym typeface="Bitter"/>
            </a:endParaRPr>
          </a:p>
        </p:txBody>
      </p:sp>
      <p:sp>
        <p:nvSpPr>
          <p:cNvPr id="214" name="Google Shape;214;p7"/>
          <p:cNvSpPr/>
          <p:nvPr/>
        </p:nvSpPr>
        <p:spPr>
          <a:xfrm>
            <a:off x="7751775" y="3667400"/>
            <a:ext cx="2823000" cy="1527300"/>
          </a:xfrm>
          <a:prstGeom prst="rect">
            <a:avLst/>
          </a:prstGeom>
          <a:solidFill>
            <a:srgbClr val="FFFFFF"/>
          </a:solidFill>
          <a:ln cap="flat" cmpd="sng" w="28575">
            <a:solidFill>
              <a:srgbClr val="1D255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highlight>
                <a:srgbClr val="1D2554"/>
              </a:highlight>
              <a:latin typeface="Calibri"/>
              <a:ea typeface="Calibri"/>
              <a:cs typeface="Calibri"/>
              <a:sym typeface="Calibri"/>
            </a:endParaRPr>
          </a:p>
        </p:txBody>
      </p:sp>
      <p:sp>
        <p:nvSpPr>
          <p:cNvPr id="215" name="Google Shape;215;p7"/>
          <p:cNvSpPr txBox="1"/>
          <p:nvPr/>
        </p:nvSpPr>
        <p:spPr>
          <a:xfrm>
            <a:off x="7794350" y="3747650"/>
            <a:ext cx="2823000" cy="1192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1600"/>
              <a:buFont typeface="Arial"/>
              <a:buNone/>
            </a:pPr>
            <a:r>
              <a:rPr b="1" i="0" lang="es-AR" sz="1500" u="none" cap="none" strike="noStrike">
                <a:solidFill>
                  <a:srgbClr val="000000"/>
                </a:solidFill>
                <a:latin typeface="Bitter"/>
                <a:ea typeface="Bitter"/>
                <a:cs typeface="Bitter"/>
                <a:sym typeface="Bitter"/>
              </a:rPr>
              <a:t>Punto 4: </a:t>
            </a:r>
            <a:r>
              <a:rPr b="0" i="0" lang="es-AR" sz="1500" u="none" cap="none" strike="noStrike">
                <a:solidFill>
                  <a:srgbClr val="000000"/>
                </a:solidFill>
                <a:latin typeface="Bitter"/>
                <a:ea typeface="Bitter"/>
                <a:cs typeface="Bitter"/>
                <a:sym typeface="Bitter"/>
              </a:rPr>
              <a:t>Completar con los cargos que tenga en la FACULTAD.</a:t>
            </a:r>
            <a:endParaRPr b="0" i="0" sz="1500" u="none" cap="none" strike="noStrike">
              <a:solidFill>
                <a:srgbClr val="000000"/>
              </a:solidFill>
              <a:latin typeface="Bitter"/>
              <a:ea typeface="Bitter"/>
              <a:cs typeface="Bitter"/>
              <a:sym typeface="Bitter"/>
            </a:endParaRPr>
          </a:p>
          <a:p>
            <a:pPr indent="0" lvl="0" marL="0" marR="0" rtl="0" algn="l">
              <a:lnSpc>
                <a:spcPct val="90000"/>
              </a:lnSpc>
              <a:spcBef>
                <a:spcPts val="0"/>
              </a:spcBef>
              <a:spcAft>
                <a:spcPts val="0"/>
              </a:spcAft>
              <a:buClr>
                <a:srgbClr val="000000"/>
              </a:buClr>
              <a:buSzPts val="1600"/>
              <a:buFont typeface="Arial"/>
              <a:buNone/>
            </a:pPr>
            <a:r>
              <a:rPr b="1" i="0" lang="es-AR" sz="1500" u="none" cap="none" strike="noStrike">
                <a:solidFill>
                  <a:srgbClr val="000000"/>
                </a:solidFill>
                <a:latin typeface="Bitter"/>
                <a:ea typeface="Bitter"/>
                <a:cs typeface="Bitter"/>
                <a:sym typeface="Bitter"/>
              </a:rPr>
              <a:t>Debe ser certificado con la oficina de Personal de su facultad tenga o no cargo</a:t>
            </a:r>
            <a:endParaRPr b="1" i="0" sz="1500" u="none" cap="none" strike="noStrike">
              <a:solidFill>
                <a:srgbClr val="000000"/>
              </a:solidFill>
              <a:latin typeface="Bitter"/>
              <a:ea typeface="Bitter"/>
              <a:cs typeface="Bitter"/>
              <a:sym typeface="Bitter"/>
            </a:endParaRPr>
          </a:p>
        </p:txBody>
      </p:sp>
      <p:pic>
        <p:nvPicPr>
          <p:cNvPr id="216" name="Google Shape;216;p7"/>
          <p:cNvPicPr preferRelativeResize="0"/>
          <p:nvPr/>
        </p:nvPicPr>
        <p:blipFill>
          <a:blip r:embed="rId3">
            <a:alphaModFix/>
          </a:blip>
          <a:stretch>
            <a:fillRect/>
          </a:stretch>
        </p:blipFill>
        <p:spPr>
          <a:xfrm>
            <a:off x="0" y="6292376"/>
            <a:ext cx="1904159" cy="576544"/>
          </a:xfrm>
          <a:prstGeom prst="rect">
            <a:avLst/>
          </a:prstGeom>
          <a:noFill/>
          <a:ln>
            <a:noFill/>
          </a:ln>
        </p:spPr>
      </p:pic>
      <p:pic>
        <p:nvPicPr>
          <p:cNvPr id="217" name="Google Shape;217;p7"/>
          <p:cNvPicPr preferRelativeResize="0"/>
          <p:nvPr/>
        </p:nvPicPr>
        <p:blipFill>
          <a:blip r:embed="rId4">
            <a:alphaModFix/>
          </a:blip>
          <a:stretch>
            <a:fillRect/>
          </a:stretch>
        </p:blipFill>
        <p:spPr>
          <a:xfrm>
            <a:off x="1894518" y="6292389"/>
            <a:ext cx="1731477" cy="576550"/>
          </a:xfrm>
          <a:prstGeom prst="rect">
            <a:avLst/>
          </a:prstGeom>
          <a:noFill/>
          <a:ln>
            <a:noFill/>
          </a:ln>
        </p:spPr>
      </p:pic>
      <p:sp>
        <p:nvSpPr>
          <p:cNvPr id="218" name="Google Shape;218;p7"/>
          <p:cNvSpPr/>
          <p:nvPr/>
        </p:nvSpPr>
        <p:spPr>
          <a:xfrm>
            <a:off x="278250" y="294767"/>
            <a:ext cx="11635500" cy="576600"/>
          </a:xfrm>
          <a:prstGeom prst="rect">
            <a:avLst/>
          </a:prstGeom>
          <a:solidFill>
            <a:srgbClr val="BDD6EE"/>
          </a:solidFill>
          <a:ln>
            <a:noFill/>
          </a:ln>
          <a:effectLst>
            <a:outerShdw blurRad="71438" rotWithShape="0" algn="bl" dir="5400000" dist="19050">
              <a:srgbClr val="000000">
                <a:alpha val="30000"/>
              </a:srgbClr>
            </a:outerShdw>
          </a:effectLst>
        </p:spPr>
        <p:txBody>
          <a:bodyPr anchorCtr="0" anchor="ctr" bIns="34275" lIns="68575" spcFirstLastPara="1" rIns="68575" wrap="square" tIns="34275">
            <a:noAutofit/>
          </a:bodyPr>
          <a:lstStyle/>
          <a:p>
            <a:pPr indent="0" lvl="0" marL="0" rtl="0" algn="ctr">
              <a:lnSpc>
                <a:spcPct val="150000"/>
              </a:lnSpc>
              <a:spcBef>
                <a:spcPts val="0"/>
              </a:spcBef>
              <a:spcAft>
                <a:spcPts val="0"/>
              </a:spcAft>
              <a:buNone/>
            </a:pPr>
            <a:r>
              <a:rPr b="1" lang="es-AR" sz="2400">
                <a:solidFill>
                  <a:srgbClr val="351C75"/>
                </a:solidFill>
                <a:latin typeface="Bitter"/>
                <a:ea typeface="Bitter"/>
                <a:cs typeface="Bitter"/>
                <a:sym typeface="Bitter"/>
              </a:rPr>
              <a:t>Proceso de Presentación - Declaración Jurada</a:t>
            </a:r>
            <a:endParaRPr b="1" sz="2400">
              <a:solidFill>
                <a:srgbClr val="351C75"/>
              </a:solidFill>
              <a:latin typeface="Bitter"/>
              <a:ea typeface="Bitter"/>
              <a:cs typeface="Bitter"/>
              <a:sym typeface="Bitter"/>
            </a:endParaRPr>
          </a:p>
        </p:txBody>
      </p:sp>
      <p:sp>
        <p:nvSpPr>
          <p:cNvPr id="219" name="Google Shape;219;p7"/>
          <p:cNvSpPr/>
          <p:nvPr/>
        </p:nvSpPr>
        <p:spPr>
          <a:xfrm>
            <a:off x="3626000" y="6292375"/>
            <a:ext cx="8566200" cy="576600"/>
          </a:xfrm>
          <a:prstGeom prst="rect">
            <a:avLst/>
          </a:prstGeom>
          <a:solidFill>
            <a:srgbClr val="91BDE1">
              <a:alpha val="29750"/>
            </a:srgbClr>
          </a:solidFill>
          <a:ln>
            <a:noFill/>
          </a:ln>
        </p:spPr>
        <p:txBody>
          <a:bodyPr anchorCtr="0" anchor="ctr" bIns="34275" lIns="68575" spcFirstLastPara="1" rIns="68575" wrap="square" tIns="34275">
            <a:noAutofit/>
          </a:bodyPr>
          <a:lstStyle/>
          <a:p>
            <a:pPr indent="0" lvl="0" marL="0" rtl="0" algn="ctr">
              <a:spcBef>
                <a:spcPts val="0"/>
              </a:spcBef>
              <a:spcAft>
                <a:spcPts val="0"/>
              </a:spcAft>
              <a:buClr>
                <a:srgbClr val="000000"/>
              </a:buClr>
              <a:buSzPts val="1100"/>
              <a:buFont typeface="Arial"/>
              <a:buNone/>
            </a:pPr>
            <a:r>
              <a:rPr i="1" lang="es-AR" sz="1200">
                <a:solidFill>
                  <a:srgbClr val="1D2554"/>
                </a:solidFill>
                <a:latin typeface="Bitter"/>
                <a:ea typeface="Bitter"/>
                <a:cs typeface="Bitter"/>
                <a:sym typeface="Bitter"/>
              </a:rPr>
              <a:t>Toma de Posesión de Becas EVC-CIN</a:t>
            </a:r>
            <a:endParaRPr i="1" sz="1200">
              <a:solidFill>
                <a:srgbClr val="1D2554"/>
              </a:solidFill>
              <a:latin typeface="Bitter"/>
              <a:ea typeface="Bitter"/>
              <a:cs typeface="Bitter"/>
              <a:sym typeface="Bitter"/>
            </a:endParaRPr>
          </a:p>
        </p:txBody>
      </p:sp>
      <p:pic>
        <p:nvPicPr>
          <p:cNvPr id="220" name="Google Shape;220;p7"/>
          <p:cNvPicPr preferRelativeResize="0"/>
          <p:nvPr/>
        </p:nvPicPr>
        <p:blipFill>
          <a:blip r:embed="rId5">
            <a:alphaModFix/>
          </a:blip>
          <a:stretch>
            <a:fillRect/>
          </a:stretch>
        </p:blipFill>
        <p:spPr>
          <a:xfrm>
            <a:off x="1837025" y="1426100"/>
            <a:ext cx="5698200" cy="4021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pic>
        <p:nvPicPr>
          <p:cNvPr id="225" name="Google Shape;225;p8"/>
          <p:cNvPicPr preferRelativeResize="0"/>
          <p:nvPr/>
        </p:nvPicPr>
        <p:blipFill rotWithShape="1">
          <a:blip r:embed="rId3">
            <a:alphaModFix/>
          </a:blip>
          <a:srcRect b="0" l="0" r="0" t="0"/>
          <a:stretch/>
        </p:blipFill>
        <p:spPr>
          <a:xfrm>
            <a:off x="1817975" y="1167500"/>
            <a:ext cx="5532099" cy="3281000"/>
          </a:xfrm>
          <a:prstGeom prst="rect">
            <a:avLst/>
          </a:prstGeom>
          <a:noFill/>
          <a:ln>
            <a:noFill/>
          </a:ln>
        </p:spPr>
      </p:pic>
      <p:sp>
        <p:nvSpPr>
          <p:cNvPr id="226" name="Google Shape;226;p8"/>
          <p:cNvSpPr/>
          <p:nvPr/>
        </p:nvSpPr>
        <p:spPr>
          <a:xfrm>
            <a:off x="7721450" y="1672125"/>
            <a:ext cx="2823000" cy="1569600"/>
          </a:xfrm>
          <a:prstGeom prst="rect">
            <a:avLst/>
          </a:prstGeom>
          <a:solidFill>
            <a:srgbClr val="FFFFFF"/>
          </a:solidFill>
          <a:ln cap="flat" cmpd="sng" w="28575">
            <a:solidFill>
              <a:srgbClr val="1D255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800"/>
              <a:buFont typeface="Arial"/>
              <a:buNone/>
            </a:pPr>
            <a:r>
              <a:t/>
            </a:r>
            <a:endParaRPr b="0" i="0" sz="1600" u="none" cap="none" strike="noStrike">
              <a:solidFill>
                <a:srgbClr val="FFFFFF"/>
              </a:solidFill>
              <a:highlight>
                <a:srgbClr val="1D2554"/>
              </a:highlight>
              <a:latin typeface="Calibri"/>
              <a:ea typeface="Calibri"/>
              <a:cs typeface="Calibri"/>
              <a:sym typeface="Calibri"/>
            </a:endParaRPr>
          </a:p>
        </p:txBody>
      </p:sp>
      <p:sp>
        <p:nvSpPr>
          <p:cNvPr id="227" name="Google Shape;227;p8"/>
          <p:cNvSpPr txBox="1"/>
          <p:nvPr/>
        </p:nvSpPr>
        <p:spPr>
          <a:xfrm flipH="1">
            <a:off x="7895425" y="1818750"/>
            <a:ext cx="2485500" cy="1322400"/>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rgbClr val="000000"/>
              </a:buClr>
              <a:buSzPts val="1600"/>
              <a:buFont typeface="Arial"/>
              <a:buNone/>
            </a:pPr>
            <a:r>
              <a:rPr b="1" i="0" lang="es-AR" u="none" cap="none" strike="noStrike">
                <a:solidFill>
                  <a:srgbClr val="000000"/>
                </a:solidFill>
                <a:latin typeface="Bitter"/>
                <a:ea typeface="Bitter"/>
                <a:cs typeface="Bitter"/>
                <a:sym typeface="Bitter"/>
              </a:rPr>
              <a:t>Punto 5 y 6: </a:t>
            </a:r>
            <a:r>
              <a:rPr b="0" i="0" lang="es-AR" u="none" cap="none" strike="noStrike">
                <a:solidFill>
                  <a:srgbClr val="000000"/>
                </a:solidFill>
                <a:latin typeface="Bitter"/>
                <a:ea typeface="Bitter"/>
                <a:cs typeface="Bitter"/>
                <a:sym typeface="Bitter"/>
              </a:rPr>
              <a:t>Completar con los cargos que tenga en organismos oficiales, y certificar por autoridad competente, </a:t>
            </a:r>
            <a:r>
              <a:rPr b="1" i="0" lang="es-AR" u="none" cap="none" strike="noStrike">
                <a:solidFill>
                  <a:srgbClr val="000000"/>
                </a:solidFill>
                <a:latin typeface="Bitter"/>
                <a:ea typeface="Bitter"/>
                <a:cs typeface="Bitter"/>
                <a:sym typeface="Bitter"/>
              </a:rPr>
              <a:t>de no tenerlos dejar en blanco.</a:t>
            </a:r>
            <a:endParaRPr b="1" i="0" u="none" cap="none" strike="noStrike">
              <a:solidFill>
                <a:srgbClr val="000000"/>
              </a:solidFill>
              <a:latin typeface="Bitter"/>
              <a:ea typeface="Bitter"/>
              <a:cs typeface="Bitter"/>
              <a:sym typeface="Bitter"/>
            </a:endParaRPr>
          </a:p>
        </p:txBody>
      </p:sp>
      <p:pic>
        <p:nvPicPr>
          <p:cNvPr id="228" name="Google Shape;228;p8"/>
          <p:cNvPicPr preferRelativeResize="0"/>
          <p:nvPr/>
        </p:nvPicPr>
        <p:blipFill rotWithShape="1">
          <a:blip r:embed="rId4">
            <a:alphaModFix/>
          </a:blip>
          <a:srcRect b="0" l="0" r="0" t="0"/>
          <a:stretch/>
        </p:blipFill>
        <p:spPr>
          <a:xfrm>
            <a:off x="1892076" y="4448500"/>
            <a:ext cx="5382749" cy="1492025"/>
          </a:xfrm>
          <a:prstGeom prst="rect">
            <a:avLst/>
          </a:prstGeom>
          <a:noFill/>
          <a:ln>
            <a:noFill/>
          </a:ln>
        </p:spPr>
      </p:pic>
      <p:sp>
        <p:nvSpPr>
          <p:cNvPr id="229" name="Google Shape;229;p8"/>
          <p:cNvSpPr/>
          <p:nvPr/>
        </p:nvSpPr>
        <p:spPr>
          <a:xfrm>
            <a:off x="7700175" y="4407925"/>
            <a:ext cx="2823000" cy="1322400"/>
          </a:xfrm>
          <a:prstGeom prst="rect">
            <a:avLst/>
          </a:prstGeom>
          <a:solidFill>
            <a:srgbClr val="FFFFFF"/>
          </a:solidFill>
          <a:ln cap="flat" cmpd="sng" w="28575">
            <a:solidFill>
              <a:srgbClr val="1D255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800"/>
              <a:buFont typeface="Arial"/>
              <a:buNone/>
            </a:pPr>
            <a:r>
              <a:t/>
            </a:r>
            <a:endParaRPr b="0" i="0" sz="1600" u="none" cap="none" strike="noStrike">
              <a:solidFill>
                <a:srgbClr val="FFFFFF"/>
              </a:solidFill>
              <a:highlight>
                <a:srgbClr val="1D2554"/>
              </a:highlight>
              <a:latin typeface="Calibri"/>
              <a:ea typeface="Calibri"/>
              <a:cs typeface="Calibri"/>
              <a:sym typeface="Calibri"/>
            </a:endParaRPr>
          </a:p>
        </p:txBody>
      </p:sp>
      <p:sp>
        <p:nvSpPr>
          <p:cNvPr id="230" name="Google Shape;230;p8"/>
          <p:cNvSpPr txBox="1"/>
          <p:nvPr/>
        </p:nvSpPr>
        <p:spPr>
          <a:xfrm flipH="1">
            <a:off x="7895300" y="4520575"/>
            <a:ext cx="2485500" cy="1232400"/>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rgbClr val="000000"/>
              </a:buClr>
              <a:buSzPts val="1600"/>
              <a:buFont typeface="Arial"/>
              <a:buNone/>
            </a:pPr>
            <a:r>
              <a:rPr b="1" i="0" lang="es-AR" u="none" cap="none" strike="noStrike">
                <a:solidFill>
                  <a:srgbClr val="000000"/>
                </a:solidFill>
                <a:latin typeface="Bitter"/>
                <a:ea typeface="Bitter"/>
                <a:cs typeface="Bitter"/>
                <a:sym typeface="Bitter"/>
              </a:rPr>
              <a:t>Punto 7 y 8: </a:t>
            </a:r>
            <a:r>
              <a:rPr b="0" i="0" lang="es-AR" u="none" cap="none" strike="noStrike">
                <a:solidFill>
                  <a:srgbClr val="000000"/>
                </a:solidFill>
                <a:latin typeface="Bitter"/>
                <a:ea typeface="Bitter"/>
                <a:cs typeface="Bitter"/>
                <a:sym typeface="Bitter"/>
              </a:rPr>
              <a:t>Completar con los tareas o actividades no oficiales, y certificar por autoridad competente, </a:t>
            </a:r>
            <a:r>
              <a:rPr b="1" i="0" lang="es-AR" u="none" cap="none" strike="noStrike">
                <a:solidFill>
                  <a:srgbClr val="000000"/>
                </a:solidFill>
                <a:latin typeface="Bitter"/>
                <a:ea typeface="Bitter"/>
                <a:cs typeface="Bitter"/>
                <a:sym typeface="Bitter"/>
              </a:rPr>
              <a:t>de no tenerlos dejar en blanco.</a:t>
            </a:r>
            <a:endParaRPr b="1" i="0" u="none" cap="none" strike="noStrike">
              <a:solidFill>
                <a:srgbClr val="000000"/>
              </a:solidFill>
              <a:latin typeface="Bitter"/>
              <a:ea typeface="Bitter"/>
              <a:cs typeface="Bitter"/>
              <a:sym typeface="Bitter"/>
            </a:endParaRPr>
          </a:p>
        </p:txBody>
      </p:sp>
      <p:pic>
        <p:nvPicPr>
          <p:cNvPr id="231" name="Google Shape;231;p8"/>
          <p:cNvPicPr preferRelativeResize="0"/>
          <p:nvPr/>
        </p:nvPicPr>
        <p:blipFill>
          <a:blip r:embed="rId5">
            <a:alphaModFix/>
          </a:blip>
          <a:stretch>
            <a:fillRect/>
          </a:stretch>
        </p:blipFill>
        <p:spPr>
          <a:xfrm>
            <a:off x="0" y="6292376"/>
            <a:ext cx="1904159" cy="576544"/>
          </a:xfrm>
          <a:prstGeom prst="rect">
            <a:avLst/>
          </a:prstGeom>
          <a:noFill/>
          <a:ln>
            <a:noFill/>
          </a:ln>
        </p:spPr>
      </p:pic>
      <p:pic>
        <p:nvPicPr>
          <p:cNvPr id="232" name="Google Shape;232;p8"/>
          <p:cNvPicPr preferRelativeResize="0"/>
          <p:nvPr/>
        </p:nvPicPr>
        <p:blipFill>
          <a:blip r:embed="rId6">
            <a:alphaModFix/>
          </a:blip>
          <a:stretch>
            <a:fillRect/>
          </a:stretch>
        </p:blipFill>
        <p:spPr>
          <a:xfrm>
            <a:off x="1894518" y="6292389"/>
            <a:ext cx="1731477" cy="576550"/>
          </a:xfrm>
          <a:prstGeom prst="rect">
            <a:avLst/>
          </a:prstGeom>
          <a:noFill/>
          <a:ln>
            <a:noFill/>
          </a:ln>
        </p:spPr>
      </p:pic>
      <p:sp>
        <p:nvSpPr>
          <p:cNvPr id="233" name="Google Shape;233;p8"/>
          <p:cNvSpPr/>
          <p:nvPr/>
        </p:nvSpPr>
        <p:spPr>
          <a:xfrm>
            <a:off x="278250" y="294767"/>
            <a:ext cx="11635500" cy="576600"/>
          </a:xfrm>
          <a:prstGeom prst="rect">
            <a:avLst/>
          </a:prstGeom>
          <a:solidFill>
            <a:srgbClr val="BDD6EE"/>
          </a:solidFill>
          <a:ln>
            <a:noFill/>
          </a:ln>
          <a:effectLst>
            <a:outerShdw blurRad="71438" rotWithShape="0" algn="bl" dir="5400000" dist="19050">
              <a:srgbClr val="000000">
                <a:alpha val="30000"/>
              </a:srgbClr>
            </a:outerShdw>
          </a:effectLst>
        </p:spPr>
        <p:txBody>
          <a:bodyPr anchorCtr="0" anchor="ctr" bIns="34275" lIns="68575" spcFirstLastPara="1" rIns="68575" wrap="square" tIns="34275">
            <a:noAutofit/>
          </a:bodyPr>
          <a:lstStyle/>
          <a:p>
            <a:pPr indent="0" lvl="0" marL="0" rtl="0" algn="ctr">
              <a:lnSpc>
                <a:spcPct val="150000"/>
              </a:lnSpc>
              <a:spcBef>
                <a:spcPts val="0"/>
              </a:spcBef>
              <a:spcAft>
                <a:spcPts val="0"/>
              </a:spcAft>
              <a:buNone/>
            </a:pPr>
            <a:r>
              <a:rPr b="1" lang="es-AR" sz="2400">
                <a:solidFill>
                  <a:srgbClr val="351C75"/>
                </a:solidFill>
                <a:latin typeface="Bitter"/>
                <a:ea typeface="Bitter"/>
                <a:cs typeface="Bitter"/>
                <a:sym typeface="Bitter"/>
              </a:rPr>
              <a:t>Proceso de Presentación - Declaración Jurada</a:t>
            </a:r>
            <a:endParaRPr b="1" sz="2400">
              <a:solidFill>
                <a:srgbClr val="351C75"/>
              </a:solidFill>
              <a:latin typeface="Bitter"/>
              <a:ea typeface="Bitter"/>
              <a:cs typeface="Bitter"/>
              <a:sym typeface="Bitter"/>
            </a:endParaRPr>
          </a:p>
        </p:txBody>
      </p:sp>
      <p:sp>
        <p:nvSpPr>
          <p:cNvPr id="234" name="Google Shape;234;p8"/>
          <p:cNvSpPr/>
          <p:nvPr/>
        </p:nvSpPr>
        <p:spPr>
          <a:xfrm>
            <a:off x="3626000" y="6292375"/>
            <a:ext cx="8566200" cy="576600"/>
          </a:xfrm>
          <a:prstGeom prst="rect">
            <a:avLst/>
          </a:prstGeom>
          <a:solidFill>
            <a:srgbClr val="91BDE1">
              <a:alpha val="29750"/>
            </a:srgbClr>
          </a:solidFill>
          <a:ln>
            <a:noFill/>
          </a:ln>
        </p:spPr>
        <p:txBody>
          <a:bodyPr anchorCtr="0" anchor="ctr" bIns="34275" lIns="68575" spcFirstLastPara="1" rIns="68575" wrap="square" tIns="34275">
            <a:noAutofit/>
          </a:bodyPr>
          <a:lstStyle/>
          <a:p>
            <a:pPr indent="0" lvl="0" marL="0" rtl="0" algn="ctr">
              <a:spcBef>
                <a:spcPts val="0"/>
              </a:spcBef>
              <a:spcAft>
                <a:spcPts val="0"/>
              </a:spcAft>
              <a:buClr>
                <a:srgbClr val="000000"/>
              </a:buClr>
              <a:buSzPts val="1100"/>
              <a:buFont typeface="Arial"/>
              <a:buNone/>
            </a:pPr>
            <a:r>
              <a:rPr i="1" lang="es-AR" sz="1200">
                <a:solidFill>
                  <a:srgbClr val="1D2554"/>
                </a:solidFill>
                <a:latin typeface="Bitter"/>
                <a:ea typeface="Bitter"/>
                <a:cs typeface="Bitter"/>
                <a:sym typeface="Bitter"/>
              </a:rPr>
              <a:t>Toma de Posesión de Becas EVC-CIN</a:t>
            </a:r>
            <a:endParaRPr i="1" sz="1200">
              <a:solidFill>
                <a:srgbClr val="1D2554"/>
              </a:solidFill>
              <a:latin typeface="Bitter"/>
              <a:ea typeface="Bitter"/>
              <a:cs typeface="Bitter"/>
              <a:sym typeface="Bitte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9"/>
          <p:cNvSpPr/>
          <p:nvPr/>
        </p:nvSpPr>
        <p:spPr>
          <a:xfrm>
            <a:off x="3626000" y="6292375"/>
            <a:ext cx="8566200" cy="576600"/>
          </a:xfrm>
          <a:prstGeom prst="rect">
            <a:avLst/>
          </a:prstGeom>
          <a:solidFill>
            <a:srgbClr val="91BDE1">
              <a:alpha val="29750"/>
            </a:srgbClr>
          </a:solidFill>
          <a:ln>
            <a:noFill/>
          </a:ln>
        </p:spPr>
        <p:txBody>
          <a:bodyPr anchorCtr="0" anchor="ctr" bIns="34275" lIns="68575" spcFirstLastPara="1" rIns="68575" wrap="square" tIns="34275">
            <a:noAutofit/>
          </a:bodyPr>
          <a:lstStyle/>
          <a:p>
            <a:pPr indent="0" lvl="0" marL="0" rtl="0" algn="ctr">
              <a:spcBef>
                <a:spcPts val="0"/>
              </a:spcBef>
              <a:spcAft>
                <a:spcPts val="0"/>
              </a:spcAft>
              <a:buClr>
                <a:srgbClr val="000000"/>
              </a:buClr>
              <a:buSzPts val="1100"/>
              <a:buFont typeface="Arial"/>
              <a:buNone/>
            </a:pPr>
            <a:r>
              <a:rPr i="1" lang="es-AR" sz="1200">
                <a:solidFill>
                  <a:srgbClr val="1D2554"/>
                </a:solidFill>
                <a:latin typeface="Bitter"/>
                <a:ea typeface="Bitter"/>
                <a:cs typeface="Bitter"/>
                <a:sym typeface="Bitter"/>
              </a:rPr>
              <a:t>Toma de Posesión de Becas EVC-CIN</a:t>
            </a:r>
            <a:endParaRPr i="1" sz="1200">
              <a:solidFill>
                <a:srgbClr val="1D2554"/>
              </a:solidFill>
              <a:latin typeface="Bitter"/>
              <a:ea typeface="Bitter"/>
              <a:cs typeface="Bitter"/>
              <a:sym typeface="Bitter"/>
            </a:endParaRPr>
          </a:p>
        </p:txBody>
      </p:sp>
      <p:sp>
        <p:nvSpPr>
          <p:cNvPr id="240" name="Google Shape;240;p9"/>
          <p:cNvSpPr/>
          <p:nvPr/>
        </p:nvSpPr>
        <p:spPr>
          <a:xfrm>
            <a:off x="896725" y="1320700"/>
            <a:ext cx="3891300" cy="3981300"/>
          </a:xfrm>
          <a:prstGeom prst="rect">
            <a:avLst/>
          </a:prstGeom>
          <a:solidFill>
            <a:srgbClr val="BDD6EE"/>
          </a:solidFill>
          <a:ln>
            <a:noFill/>
          </a:ln>
          <a:effectLst>
            <a:outerShdw blurRad="71438" rotWithShape="0" algn="bl" dir="5400000" dist="19050">
              <a:srgbClr val="000000">
                <a:alpha val="30000"/>
              </a:srgbClr>
            </a:outerShdw>
          </a:effectLst>
        </p:spPr>
        <p:txBody>
          <a:bodyPr anchorCtr="0" anchor="ctr" bIns="91425" lIns="91425" spcFirstLastPara="1" rIns="91425" wrap="square" tIns="91425">
            <a:noAutofit/>
          </a:bodyPr>
          <a:lstStyle/>
          <a:p>
            <a:pPr indent="0" lvl="0" marL="0" marR="0" rtl="0" algn="ctr">
              <a:lnSpc>
                <a:spcPct val="150000"/>
              </a:lnSpc>
              <a:spcBef>
                <a:spcPts val="0"/>
              </a:spcBef>
              <a:spcAft>
                <a:spcPts val="0"/>
              </a:spcAft>
              <a:buNone/>
            </a:pPr>
            <a:r>
              <a:t/>
            </a:r>
            <a:endParaRPr b="1" sz="2400">
              <a:solidFill>
                <a:srgbClr val="351C75"/>
              </a:solidFill>
              <a:latin typeface="Bitter"/>
              <a:ea typeface="Bitter"/>
              <a:cs typeface="Bitter"/>
              <a:sym typeface="Bitter"/>
            </a:endParaRPr>
          </a:p>
        </p:txBody>
      </p:sp>
      <p:pic>
        <p:nvPicPr>
          <p:cNvPr id="241" name="Google Shape;241;p9"/>
          <p:cNvPicPr preferRelativeResize="0"/>
          <p:nvPr/>
        </p:nvPicPr>
        <p:blipFill rotWithShape="1">
          <a:blip r:embed="rId3">
            <a:alphaModFix/>
          </a:blip>
          <a:srcRect b="0" l="0" r="0" t="0"/>
          <a:stretch/>
        </p:blipFill>
        <p:spPr>
          <a:xfrm>
            <a:off x="4859457" y="943825"/>
            <a:ext cx="3582422" cy="5273276"/>
          </a:xfrm>
          <a:prstGeom prst="rect">
            <a:avLst/>
          </a:prstGeom>
          <a:noFill/>
          <a:ln>
            <a:noFill/>
          </a:ln>
        </p:spPr>
      </p:pic>
      <p:sp>
        <p:nvSpPr>
          <p:cNvPr id="242" name="Google Shape;242;p9"/>
          <p:cNvSpPr/>
          <p:nvPr/>
        </p:nvSpPr>
        <p:spPr>
          <a:xfrm>
            <a:off x="8549550" y="1393650"/>
            <a:ext cx="2823000" cy="818100"/>
          </a:xfrm>
          <a:prstGeom prst="rect">
            <a:avLst/>
          </a:prstGeom>
          <a:solidFill>
            <a:srgbClr val="FFFFFF"/>
          </a:solidFill>
          <a:ln cap="flat" cmpd="sng" w="28575">
            <a:solidFill>
              <a:srgbClr val="1D255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highlight>
                <a:srgbClr val="1D2554"/>
              </a:highlight>
              <a:latin typeface="Calibri"/>
              <a:ea typeface="Calibri"/>
              <a:cs typeface="Calibri"/>
              <a:sym typeface="Calibri"/>
            </a:endParaRPr>
          </a:p>
        </p:txBody>
      </p:sp>
      <p:sp>
        <p:nvSpPr>
          <p:cNvPr id="243" name="Google Shape;243;p9"/>
          <p:cNvSpPr txBox="1"/>
          <p:nvPr/>
        </p:nvSpPr>
        <p:spPr>
          <a:xfrm>
            <a:off x="8592125" y="1473900"/>
            <a:ext cx="2823000" cy="818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1600"/>
              <a:buFont typeface="Arial"/>
              <a:buNone/>
            </a:pPr>
            <a:r>
              <a:rPr b="0" i="0" lang="es-AR" u="none" cap="none" strike="noStrike">
                <a:solidFill>
                  <a:srgbClr val="000000"/>
                </a:solidFill>
                <a:latin typeface="Bitter"/>
                <a:ea typeface="Bitter"/>
                <a:cs typeface="Bitter"/>
                <a:sym typeface="Bitter"/>
              </a:rPr>
              <a:t>Completar con los horarios de los  puntos 4 a 7  para verificar la compatibilidad con la beca</a:t>
            </a:r>
            <a:r>
              <a:rPr b="1" i="0" lang="es-AR" u="none" cap="none" strike="noStrike">
                <a:solidFill>
                  <a:srgbClr val="000000"/>
                </a:solidFill>
                <a:latin typeface="Bitter"/>
                <a:ea typeface="Bitter"/>
                <a:cs typeface="Bitter"/>
                <a:sym typeface="Bitter"/>
              </a:rPr>
              <a:t>.</a:t>
            </a:r>
            <a:endParaRPr b="1" i="0" u="none" cap="none" strike="noStrike">
              <a:solidFill>
                <a:srgbClr val="000000"/>
              </a:solidFill>
              <a:latin typeface="Bitter"/>
              <a:ea typeface="Bitter"/>
              <a:cs typeface="Bitter"/>
              <a:sym typeface="Bitter"/>
            </a:endParaRPr>
          </a:p>
        </p:txBody>
      </p:sp>
      <p:sp>
        <p:nvSpPr>
          <p:cNvPr id="244" name="Google Shape;244;p9"/>
          <p:cNvSpPr/>
          <p:nvPr/>
        </p:nvSpPr>
        <p:spPr>
          <a:xfrm>
            <a:off x="6701119" y="2951950"/>
            <a:ext cx="1434300" cy="488700"/>
          </a:xfrm>
          <a:prstGeom prst="rect">
            <a:avLst/>
          </a:prstGeom>
          <a:noFill/>
          <a:ln cap="flat" cmpd="sng" w="28575">
            <a:solidFill>
              <a:srgbClr val="1D255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highlight>
                <a:srgbClr val="1D2554"/>
              </a:highlight>
              <a:latin typeface="Calibri"/>
              <a:ea typeface="Calibri"/>
              <a:cs typeface="Calibri"/>
              <a:sym typeface="Calibri"/>
            </a:endParaRPr>
          </a:p>
        </p:txBody>
      </p:sp>
      <p:sp>
        <p:nvSpPr>
          <p:cNvPr id="245" name="Google Shape;245;p9"/>
          <p:cNvSpPr txBox="1"/>
          <p:nvPr/>
        </p:nvSpPr>
        <p:spPr>
          <a:xfrm>
            <a:off x="8549547" y="3000250"/>
            <a:ext cx="2197800" cy="392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1600"/>
              <a:buFont typeface="Arial"/>
              <a:buNone/>
            </a:pPr>
            <a:r>
              <a:rPr b="1" lang="es-AR" sz="1600">
                <a:solidFill>
                  <a:srgbClr val="1D2554"/>
                </a:solidFill>
                <a:latin typeface="Bitter"/>
                <a:ea typeface="Bitter"/>
                <a:cs typeface="Bitter"/>
                <a:sym typeface="Bitter"/>
              </a:rPr>
              <a:t>Firma Del Becario</a:t>
            </a:r>
            <a:endParaRPr b="1" i="0" sz="1600" u="none" cap="none" strike="noStrike">
              <a:solidFill>
                <a:srgbClr val="1D2554"/>
              </a:solidFill>
              <a:latin typeface="Bitter"/>
              <a:ea typeface="Bitter"/>
              <a:cs typeface="Bitter"/>
              <a:sym typeface="Bitter"/>
            </a:endParaRPr>
          </a:p>
        </p:txBody>
      </p:sp>
      <p:sp>
        <p:nvSpPr>
          <p:cNvPr id="246" name="Google Shape;246;p9"/>
          <p:cNvSpPr txBox="1"/>
          <p:nvPr/>
        </p:nvSpPr>
        <p:spPr>
          <a:xfrm>
            <a:off x="8549550" y="3872850"/>
            <a:ext cx="3444900" cy="392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1600"/>
              <a:buFont typeface="Arial"/>
              <a:buNone/>
            </a:pPr>
            <a:r>
              <a:rPr b="1" lang="es-AR" sz="1600">
                <a:solidFill>
                  <a:srgbClr val="1D2554"/>
                </a:solidFill>
                <a:latin typeface="Bitter"/>
                <a:ea typeface="Bitter"/>
                <a:cs typeface="Bitter"/>
                <a:sym typeface="Bitter"/>
              </a:rPr>
              <a:t>Firma Del Director De Beca</a:t>
            </a:r>
            <a:endParaRPr b="1" i="0" sz="1600" u="none" cap="none" strike="noStrike">
              <a:solidFill>
                <a:srgbClr val="1D2554"/>
              </a:solidFill>
              <a:latin typeface="Bitter"/>
              <a:ea typeface="Bitter"/>
              <a:cs typeface="Bitter"/>
              <a:sym typeface="Bitter"/>
            </a:endParaRPr>
          </a:p>
        </p:txBody>
      </p:sp>
      <p:sp>
        <p:nvSpPr>
          <p:cNvPr id="247" name="Google Shape;247;p9"/>
          <p:cNvSpPr txBox="1"/>
          <p:nvPr/>
        </p:nvSpPr>
        <p:spPr>
          <a:xfrm>
            <a:off x="8549550" y="4592100"/>
            <a:ext cx="2823000" cy="479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1600"/>
              <a:buFont typeface="Arial"/>
              <a:buNone/>
            </a:pPr>
            <a:r>
              <a:rPr b="1" lang="es-AR" sz="1600">
                <a:solidFill>
                  <a:srgbClr val="1D2554"/>
                </a:solidFill>
                <a:latin typeface="Bitter"/>
                <a:ea typeface="Bitter"/>
                <a:cs typeface="Bitter"/>
                <a:sym typeface="Bitter"/>
              </a:rPr>
              <a:t>Firma Del Secretario De Investigación</a:t>
            </a:r>
            <a:endParaRPr b="1" i="0" sz="1600" u="none" cap="none" strike="noStrike">
              <a:solidFill>
                <a:srgbClr val="1D2554"/>
              </a:solidFill>
              <a:latin typeface="Bitter"/>
              <a:ea typeface="Bitter"/>
              <a:cs typeface="Bitter"/>
              <a:sym typeface="Bitter"/>
            </a:endParaRPr>
          </a:p>
        </p:txBody>
      </p:sp>
      <p:sp>
        <p:nvSpPr>
          <p:cNvPr id="248" name="Google Shape;248;p9"/>
          <p:cNvSpPr txBox="1"/>
          <p:nvPr/>
        </p:nvSpPr>
        <p:spPr>
          <a:xfrm>
            <a:off x="8549547" y="5845800"/>
            <a:ext cx="2197800" cy="392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1600"/>
              <a:buFont typeface="Arial"/>
              <a:buNone/>
            </a:pPr>
            <a:r>
              <a:rPr b="1" lang="es-AR" sz="1600">
                <a:solidFill>
                  <a:srgbClr val="1D2554"/>
                </a:solidFill>
                <a:latin typeface="Bitter"/>
                <a:ea typeface="Bitter"/>
                <a:cs typeface="Bitter"/>
                <a:sym typeface="Bitter"/>
              </a:rPr>
              <a:t>Dejar Sin Firmar</a:t>
            </a:r>
            <a:endParaRPr b="1" i="0" sz="1600" u="none" cap="none" strike="noStrike">
              <a:solidFill>
                <a:srgbClr val="1D2554"/>
              </a:solidFill>
              <a:latin typeface="Bitter"/>
              <a:ea typeface="Bitter"/>
              <a:cs typeface="Bitter"/>
              <a:sym typeface="Bitter"/>
            </a:endParaRPr>
          </a:p>
        </p:txBody>
      </p:sp>
      <p:sp>
        <p:nvSpPr>
          <p:cNvPr id="249" name="Google Shape;249;p9"/>
          <p:cNvSpPr txBox="1"/>
          <p:nvPr/>
        </p:nvSpPr>
        <p:spPr>
          <a:xfrm>
            <a:off x="1094175" y="1856000"/>
            <a:ext cx="3444900" cy="33864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800"/>
              <a:buFont typeface="Arial"/>
              <a:buNone/>
            </a:pPr>
            <a:r>
              <a:rPr b="0" i="0" lang="es-AR" sz="1600" u="none" cap="none" strike="noStrike">
                <a:solidFill>
                  <a:srgbClr val="1D2554"/>
                </a:solidFill>
                <a:latin typeface="Bitter"/>
                <a:ea typeface="Bitter"/>
                <a:cs typeface="Bitter"/>
                <a:sym typeface="Bitter"/>
              </a:rPr>
              <a:t>La carga horaria de el/la</a:t>
            </a:r>
            <a:r>
              <a:rPr b="0" i="0" lang="es-AR" sz="1600" u="none" cap="none" strike="noStrike">
                <a:solidFill>
                  <a:srgbClr val="1D2554"/>
                </a:solidFill>
                <a:latin typeface="Bitter"/>
                <a:ea typeface="Bitter"/>
                <a:cs typeface="Bitter"/>
                <a:sym typeface="Bitter"/>
              </a:rPr>
              <a:t> </a:t>
            </a:r>
            <a:r>
              <a:rPr b="0" i="0" lang="es-AR" sz="1600" u="none" cap="none" strike="noStrike">
                <a:solidFill>
                  <a:srgbClr val="1D2554"/>
                </a:solidFill>
                <a:latin typeface="Bitter"/>
                <a:ea typeface="Bitter"/>
                <a:cs typeface="Bitter"/>
                <a:sym typeface="Bitter"/>
              </a:rPr>
              <a:t>becario/a será de doce (12) horas semanales y</a:t>
            </a:r>
            <a:r>
              <a:rPr b="0" i="0" lang="es-AR" sz="1600" u="none" cap="none" strike="noStrike">
                <a:solidFill>
                  <a:srgbClr val="1D2554"/>
                </a:solidFill>
                <a:latin typeface="Bitter SemiBold"/>
                <a:ea typeface="Bitter SemiBold"/>
                <a:cs typeface="Bitter SemiBold"/>
                <a:sym typeface="Bitter SemiBold"/>
              </a:rPr>
              <a:t> su dedicación solo será compatible con una actividad rentada de hasta 20 horas semanales,</a:t>
            </a:r>
            <a:r>
              <a:rPr b="0" i="0" lang="es-AR" sz="1600" u="none" cap="none" strike="noStrike">
                <a:solidFill>
                  <a:srgbClr val="1D2554"/>
                </a:solidFill>
                <a:latin typeface="Bitter"/>
                <a:ea typeface="Bitter"/>
                <a:cs typeface="Bitter"/>
                <a:sym typeface="Bitter"/>
              </a:rPr>
              <a:t> y los beneficios que perciba el/la becario/a en carácter de ayuda económica o premios académicos.</a:t>
            </a:r>
            <a:endParaRPr b="0" i="0" sz="1600" u="none" cap="none" strike="noStrike">
              <a:solidFill>
                <a:srgbClr val="1D2554"/>
              </a:solidFill>
              <a:latin typeface="Bitter"/>
              <a:ea typeface="Bitter"/>
              <a:cs typeface="Bitter"/>
              <a:sym typeface="Bitter"/>
            </a:endParaRPr>
          </a:p>
          <a:p>
            <a:pPr indent="0" lvl="0" marL="0" marR="0" rtl="0" algn="just">
              <a:lnSpc>
                <a:spcPct val="100000"/>
              </a:lnSpc>
              <a:spcBef>
                <a:spcPts val="0"/>
              </a:spcBef>
              <a:spcAft>
                <a:spcPts val="0"/>
              </a:spcAft>
              <a:buClr>
                <a:srgbClr val="000000"/>
              </a:buClr>
              <a:buSzPts val="1800"/>
              <a:buFont typeface="Arial"/>
              <a:buNone/>
            </a:pPr>
            <a:r>
              <a:rPr b="0" i="0" lang="es-AR" sz="1600" u="none" cap="none" strike="noStrike">
                <a:solidFill>
                  <a:srgbClr val="1D2554"/>
                </a:solidFill>
                <a:latin typeface="Bitter"/>
                <a:ea typeface="Bitter"/>
                <a:cs typeface="Bitter"/>
                <a:sym typeface="Bitter"/>
              </a:rPr>
              <a:t>En caso de poseer cargo Rentado deberá presentar copia de su recibo de sueldo.</a:t>
            </a:r>
            <a:endParaRPr b="0" i="0" sz="1600" u="none" cap="none" strike="noStrike">
              <a:solidFill>
                <a:srgbClr val="1D2554"/>
              </a:solidFill>
              <a:latin typeface="Bitter"/>
              <a:ea typeface="Bitter"/>
              <a:cs typeface="Bitter"/>
              <a:sym typeface="Bitter"/>
            </a:endParaRPr>
          </a:p>
          <a:p>
            <a:pPr indent="0" lvl="0" marL="0" marR="0" rtl="0" algn="just">
              <a:lnSpc>
                <a:spcPct val="100000"/>
              </a:lnSpc>
              <a:spcBef>
                <a:spcPts val="0"/>
              </a:spcBef>
              <a:spcAft>
                <a:spcPts val="0"/>
              </a:spcAft>
              <a:buClr>
                <a:srgbClr val="000000"/>
              </a:buClr>
              <a:buSzPts val="1800"/>
              <a:buFont typeface="Arial"/>
              <a:buNone/>
            </a:pPr>
            <a:r>
              <a:t/>
            </a:r>
            <a:endParaRPr b="0" i="0" sz="1600" u="none" cap="none" strike="noStrike">
              <a:solidFill>
                <a:srgbClr val="1D2554"/>
              </a:solidFill>
              <a:latin typeface="Bitter"/>
              <a:ea typeface="Bitter"/>
              <a:cs typeface="Bitter"/>
              <a:sym typeface="Bitter"/>
            </a:endParaRPr>
          </a:p>
        </p:txBody>
      </p:sp>
      <p:sp>
        <p:nvSpPr>
          <p:cNvPr id="250" name="Google Shape;250;p9"/>
          <p:cNvSpPr txBox="1"/>
          <p:nvPr/>
        </p:nvSpPr>
        <p:spPr>
          <a:xfrm>
            <a:off x="946575" y="1394288"/>
            <a:ext cx="38052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s-AR" sz="1800" u="none" cap="none" strike="noStrike">
                <a:solidFill>
                  <a:srgbClr val="1D2554"/>
                </a:solidFill>
                <a:latin typeface="Bitter ExtraBold"/>
                <a:ea typeface="Bitter ExtraBold"/>
                <a:cs typeface="Bitter ExtraBold"/>
                <a:sym typeface="Bitter ExtraBold"/>
              </a:rPr>
              <a:t>IMPORTANTE: COMPATIBILIDAD</a:t>
            </a:r>
            <a:endParaRPr b="0" i="0" sz="1800" u="none" cap="none" strike="noStrike">
              <a:solidFill>
                <a:srgbClr val="1D2554"/>
              </a:solidFill>
              <a:latin typeface="Bitter ExtraBold"/>
              <a:ea typeface="Bitter ExtraBold"/>
              <a:cs typeface="Bitter ExtraBold"/>
              <a:sym typeface="Bitter ExtraBold"/>
            </a:endParaRPr>
          </a:p>
        </p:txBody>
      </p:sp>
      <p:sp>
        <p:nvSpPr>
          <p:cNvPr id="251" name="Google Shape;251;p9"/>
          <p:cNvSpPr/>
          <p:nvPr/>
        </p:nvSpPr>
        <p:spPr>
          <a:xfrm>
            <a:off x="6701119" y="3770688"/>
            <a:ext cx="1434300" cy="488700"/>
          </a:xfrm>
          <a:prstGeom prst="rect">
            <a:avLst/>
          </a:prstGeom>
          <a:noFill/>
          <a:ln cap="flat" cmpd="sng" w="28575">
            <a:solidFill>
              <a:srgbClr val="1D255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highlight>
                <a:srgbClr val="1D2554"/>
              </a:highlight>
              <a:latin typeface="Calibri"/>
              <a:ea typeface="Calibri"/>
              <a:cs typeface="Calibri"/>
              <a:sym typeface="Calibri"/>
            </a:endParaRPr>
          </a:p>
        </p:txBody>
      </p:sp>
      <p:sp>
        <p:nvSpPr>
          <p:cNvPr id="252" name="Google Shape;252;p9"/>
          <p:cNvSpPr/>
          <p:nvPr/>
        </p:nvSpPr>
        <p:spPr>
          <a:xfrm>
            <a:off x="6701119" y="4589425"/>
            <a:ext cx="1434300" cy="488700"/>
          </a:xfrm>
          <a:prstGeom prst="rect">
            <a:avLst/>
          </a:prstGeom>
          <a:noFill/>
          <a:ln cap="flat" cmpd="sng" w="28575">
            <a:solidFill>
              <a:srgbClr val="1D255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highlight>
                <a:srgbClr val="1D2554"/>
              </a:highlight>
              <a:latin typeface="Calibri"/>
              <a:ea typeface="Calibri"/>
              <a:cs typeface="Calibri"/>
              <a:sym typeface="Calibri"/>
            </a:endParaRPr>
          </a:p>
        </p:txBody>
      </p:sp>
      <p:sp>
        <p:nvSpPr>
          <p:cNvPr id="253" name="Google Shape;253;p9"/>
          <p:cNvSpPr/>
          <p:nvPr/>
        </p:nvSpPr>
        <p:spPr>
          <a:xfrm>
            <a:off x="6701119" y="5798475"/>
            <a:ext cx="1434300" cy="488700"/>
          </a:xfrm>
          <a:prstGeom prst="rect">
            <a:avLst/>
          </a:prstGeom>
          <a:noFill/>
          <a:ln cap="flat" cmpd="sng" w="28575">
            <a:solidFill>
              <a:srgbClr val="1D255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highlight>
                <a:srgbClr val="1D2554"/>
              </a:highlight>
              <a:latin typeface="Calibri"/>
              <a:ea typeface="Calibri"/>
              <a:cs typeface="Calibri"/>
              <a:sym typeface="Calibri"/>
            </a:endParaRPr>
          </a:p>
        </p:txBody>
      </p:sp>
      <p:cxnSp>
        <p:nvCxnSpPr>
          <p:cNvPr id="254" name="Google Shape;254;p9"/>
          <p:cNvCxnSpPr>
            <a:stCxn id="244" idx="3"/>
            <a:endCxn id="245" idx="1"/>
          </p:cNvCxnSpPr>
          <p:nvPr/>
        </p:nvCxnSpPr>
        <p:spPr>
          <a:xfrm>
            <a:off x="8135419" y="3196300"/>
            <a:ext cx="414000" cy="0"/>
          </a:xfrm>
          <a:prstGeom prst="straightConnector1">
            <a:avLst/>
          </a:prstGeom>
          <a:noFill/>
          <a:ln cap="flat" cmpd="sng" w="28575">
            <a:solidFill>
              <a:srgbClr val="1D2554"/>
            </a:solidFill>
            <a:prstDash val="solid"/>
            <a:round/>
            <a:headEnd len="sm" w="sm" type="none"/>
            <a:tailEnd len="sm" w="sm" type="none"/>
          </a:ln>
        </p:spPr>
      </p:cxnSp>
      <p:cxnSp>
        <p:nvCxnSpPr>
          <p:cNvPr id="255" name="Google Shape;255;p9"/>
          <p:cNvCxnSpPr/>
          <p:nvPr/>
        </p:nvCxnSpPr>
        <p:spPr>
          <a:xfrm>
            <a:off x="8135419" y="4068900"/>
            <a:ext cx="414000" cy="0"/>
          </a:xfrm>
          <a:prstGeom prst="straightConnector1">
            <a:avLst/>
          </a:prstGeom>
          <a:noFill/>
          <a:ln cap="flat" cmpd="sng" w="28575">
            <a:solidFill>
              <a:srgbClr val="1D2554"/>
            </a:solidFill>
            <a:prstDash val="solid"/>
            <a:round/>
            <a:headEnd len="sm" w="sm" type="none"/>
            <a:tailEnd len="sm" w="sm" type="none"/>
          </a:ln>
        </p:spPr>
      </p:cxnSp>
      <p:cxnSp>
        <p:nvCxnSpPr>
          <p:cNvPr id="256" name="Google Shape;256;p9"/>
          <p:cNvCxnSpPr/>
          <p:nvPr/>
        </p:nvCxnSpPr>
        <p:spPr>
          <a:xfrm>
            <a:off x="8135419" y="4817475"/>
            <a:ext cx="414000" cy="0"/>
          </a:xfrm>
          <a:prstGeom prst="straightConnector1">
            <a:avLst/>
          </a:prstGeom>
          <a:noFill/>
          <a:ln cap="flat" cmpd="sng" w="28575">
            <a:solidFill>
              <a:srgbClr val="1D2554"/>
            </a:solidFill>
            <a:prstDash val="solid"/>
            <a:round/>
            <a:headEnd len="sm" w="sm" type="none"/>
            <a:tailEnd len="sm" w="sm" type="none"/>
          </a:ln>
        </p:spPr>
      </p:cxnSp>
      <p:cxnSp>
        <p:nvCxnSpPr>
          <p:cNvPr id="257" name="Google Shape;257;p9"/>
          <p:cNvCxnSpPr/>
          <p:nvPr/>
        </p:nvCxnSpPr>
        <p:spPr>
          <a:xfrm>
            <a:off x="8135419" y="5999325"/>
            <a:ext cx="414000" cy="0"/>
          </a:xfrm>
          <a:prstGeom prst="straightConnector1">
            <a:avLst/>
          </a:prstGeom>
          <a:noFill/>
          <a:ln cap="flat" cmpd="sng" w="28575">
            <a:solidFill>
              <a:srgbClr val="1D2554"/>
            </a:solidFill>
            <a:prstDash val="solid"/>
            <a:round/>
            <a:headEnd len="sm" w="sm" type="none"/>
            <a:tailEnd len="sm" w="sm" type="none"/>
          </a:ln>
        </p:spPr>
      </p:cxnSp>
      <p:pic>
        <p:nvPicPr>
          <p:cNvPr id="258" name="Google Shape;258;p9"/>
          <p:cNvPicPr preferRelativeResize="0"/>
          <p:nvPr/>
        </p:nvPicPr>
        <p:blipFill>
          <a:blip r:embed="rId4">
            <a:alphaModFix/>
          </a:blip>
          <a:stretch>
            <a:fillRect/>
          </a:stretch>
        </p:blipFill>
        <p:spPr>
          <a:xfrm>
            <a:off x="0" y="6292376"/>
            <a:ext cx="1904159" cy="576544"/>
          </a:xfrm>
          <a:prstGeom prst="rect">
            <a:avLst/>
          </a:prstGeom>
          <a:noFill/>
          <a:ln>
            <a:noFill/>
          </a:ln>
        </p:spPr>
      </p:pic>
      <p:pic>
        <p:nvPicPr>
          <p:cNvPr id="259" name="Google Shape;259;p9"/>
          <p:cNvPicPr preferRelativeResize="0"/>
          <p:nvPr/>
        </p:nvPicPr>
        <p:blipFill>
          <a:blip r:embed="rId5">
            <a:alphaModFix/>
          </a:blip>
          <a:stretch>
            <a:fillRect/>
          </a:stretch>
        </p:blipFill>
        <p:spPr>
          <a:xfrm>
            <a:off x="1894518" y="6292389"/>
            <a:ext cx="1731477" cy="576550"/>
          </a:xfrm>
          <a:prstGeom prst="rect">
            <a:avLst/>
          </a:prstGeom>
          <a:noFill/>
          <a:ln>
            <a:noFill/>
          </a:ln>
        </p:spPr>
      </p:pic>
      <p:sp>
        <p:nvSpPr>
          <p:cNvPr id="260" name="Google Shape;260;p9"/>
          <p:cNvSpPr/>
          <p:nvPr/>
        </p:nvSpPr>
        <p:spPr>
          <a:xfrm>
            <a:off x="278250" y="294767"/>
            <a:ext cx="11635500" cy="576600"/>
          </a:xfrm>
          <a:prstGeom prst="rect">
            <a:avLst/>
          </a:prstGeom>
          <a:solidFill>
            <a:srgbClr val="BDD6EE"/>
          </a:solidFill>
          <a:ln>
            <a:noFill/>
          </a:ln>
          <a:effectLst>
            <a:outerShdw blurRad="71438" rotWithShape="0" algn="bl" dir="5400000" dist="19050">
              <a:srgbClr val="000000">
                <a:alpha val="30000"/>
              </a:srgbClr>
            </a:outerShdw>
          </a:effectLst>
        </p:spPr>
        <p:txBody>
          <a:bodyPr anchorCtr="0" anchor="ctr" bIns="34275" lIns="68575" spcFirstLastPara="1" rIns="68575" wrap="square" tIns="34275">
            <a:noAutofit/>
          </a:bodyPr>
          <a:lstStyle/>
          <a:p>
            <a:pPr indent="0" lvl="0" marL="0" rtl="0" algn="ctr">
              <a:lnSpc>
                <a:spcPct val="150000"/>
              </a:lnSpc>
              <a:spcBef>
                <a:spcPts val="0"/>
              </a:spcBef>
              <a:spcAft>
                <a:spcPts val="0"/>
              </a:spcAft>
              <a:buNone/>
            </a:pPr>
            <a:r>
              <a:rPr b="1" lang="es-AR" sz="2400">
                <a:solidFill>
                  <a:srgbClr val="351C75"/>
                </a:solidFill>
                <a:latin typeface="Bitter"/>
                <a:ea typeface="Bitter"/>
                <a:cs typeface="Bitter"/>
                <a:sym typeface="Bitter"/>
              </a:rPr>
              <a:t>Proceso de Presentación - Declaración Jurada</a:t>
            </a:r>
            <a:endParaRPr b="1" sz="2400">
              <a:solidFill>
                <a:srgbClr val="351C75"/>
              </a:solidFill>
              <a:latin typeface="Bitter"/>
              <a:ea typeface="Bitter"/>
              <a:cs typeface="Bitter"/>
              <a:sym typeface="Bitter"/>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Monica Graciela Bazan</dc:creator>
</cp:coreProperties>
</file>