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Bitter Light"/>
      <p:regular r:id="rId19"/>
      <p:bold r:id="rId20"/>
      <p:italic r:id="rId21"/>
      <p:boldItalic r:id="rId22"/>
    </p:embeddedFont>
    <p:embeddedFont>
      <p:font typeface="Bitter Black"/>
      <p:bold r:id="rId23"/>
      <p:boldItalic r:id="rId24"/>
    </p:embeddedFont>
    <p:embeddedFont>
      <p:font typeface="Bitter"/>
      <p:regular r:id="rId25"/>
      <p:bold r:id="rId26"/>
      <p:italic r:id="rId27"/>
      <p:boldItalic r:id="rId28"/>
    </p:embeddedFont>
    <p:embeddedFont>
      <p:font typeface="Open Sans ExtraBold"/>
      <p:bold r:id="rId29"/>
      <p:boldItalic r:id="rId30"/>
    </p:embeddedFont>
    <p:embeddedFont>
      <p:font typeface="Open Sans Medium"/>
      <p:regular r:id="rId31"/>
      <p:bold r:id="rId32"/>
      <p:italic r:id="rId33"/>
      <p:boldItalic r:id="rId34"/>
    </p:embeddedFont>
    <p:embeddedFont>
      <p:font typeface="Bitter ExtraBold"/>
      <p:bold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1" roundtripDataSignature="AMtx7mhNjHVrD6FiBkHf1V3H3S2079j2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font" Target="fonts/BitterLight-bold.fntdata"/><Relationship Id="rId41" Type="http://customschemas.google.com/relationships/presentationmetadata" Target="metadata"/><Relationship Id="rId22" Type="http://schemas.openxmlformats.org/officeDocument/2006/relationships/font" Target="fonts/BitterLight-boldItalic.fntdata"/><Relationship Id="rId21" Type="http://schemas.openxmlformats.org/officeDocument/2006/relationships/font" Target="fonts/BitterLight-italic.fntdata"/><Relationship Id="rId24" Type="http://schemas.openxmlformats.org/officeDocument/2006/relationships/font" Target="fonts/BitterBlack-boldItalic.fntdata"/><Relationship Id="rId23" Type="http://schemas.openxmlformats.org/officeDocument/2006/relationships/font" Target="fonts/BitterBlack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itter-bold.fntdata"/><Relationship Id="rId25" Type="http://schemas.openxmlformats.org/officeDocument/2006/relationships/font" Target="fonts/Bitter-regular.fntdata"/><Relationship Id="rId28" Type="http://schemas.openxmlformats.org/officeDocument/2006/relationships/font" Target="fonts/Bitter-boldItalic.fntdata"/><Relationship Id="rId27" Type="http://schemas.openxmlformats.org/officeDocument/2006/relationships/font" Target="fonts/Bitter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Extra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Medium-regular.fntdata"/><Relationship Id="rId30" Type="http://schemas.openxmlformats.org/officeDocument/2006/relationships/font" Target="fonts/OpenSansExtraBold-boldItalic.fntdata"/><Relationship Id="rId11" Type="http://schemas.openxmlformats.org/officeDocument/2006/relationships/slide" Target="slides/slide7.xml"/><Relationship Id="rId33" Type="http://schemas.openxmlformats.org/officeDocument/2006/relationships/font" Target="fonts/OpenSansMedium-italic.fntdata"/><Relationship Id="rId10" Type="http://schemas.openxmlformats.org/officeDocument/2006/relationships/slide" Target="slides/slide6.xml"/><Relationship Id="rId32" Type="http://schemas.openxmlformats.org/officeDocument/2006/relationships/font" Target="fonts/OpenSansMedium-bold.fntdata"/><Relationship Id="rId13" Type="http://schemas.openxmlformats.org/officeDocument/2006/relationships/slide" Target="slides/slide9.xml"/><Relationship Id="rId35" Type="http://schemas.openxmlformats.org/officeDocument/2006/relationships/font" Target="fonts/BitterExtraBold-bold.fntdata"/><Relationship Id="rId12" Type="http://schemas.openxmlformats.org/officeDocument/2006/relationships/slide" Target="slides/slide8.xml"/><Relationship Id="rId34" Type="http://schemas.openxmlformats.org/officeDocument/2006/relationships/font" Target="fonts/OpenSansMedium-boldItalic.fntdata"/><Relationship Id="rId15" Type="http://schemas.openxmlformats.org/officeDocument/2006/relationships/slide" Target="slides/slide11.xml"/><Relationship Id="rId37" Type="http://schemas.openxmlformats.org/officeDocument/2006/relationships/font" Target="fonts/OpenSans-regular.fntdata"/><Relationship Id="rId14" Type="http://schemas.openxmlformats.org/officeDocument/2006/relationships/slide" Target="slides/slide10.xml"/><Relationship Id="rId36" Type="http://schemas.openxmlformats.org/officeDocument/2006/relationships/font" Target="fonts/BitterExtraBold-boldItalic.fntdata"/><Relationship Id="rId17" Type="http://schemas.openxmlformats.org/officeDocument/2006/relationships/slide" Target="slides/slide13.xml"/><Relationship Id="rId39" Type="http://schemas.openxmlformats.org/officeDocument/2006/relationships/font" Target="fonts/OpenSans-italic.fntdata"/><Relationship Id="rId16" Type="http://schemas.openxmlformats.org/officeDocument/2006/relationships/slide" Target="slides/slide12.xml"/><Relationship Id="rId38" Type="http://schemas.openxmlformats.org/officeDocument/2006/relationships/font" Target="fonts/OpenSans-bold.fntdata"/><Relationship Id="rId19" Type="http://schemas.openxmlformats.org/officeDocument/2006/relationships/font" Target="fonts/BitterLigh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0eab48e38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2" name="Google Shape;352;g30eab48e382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0" name="Google Shape;390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4" name="Google Shape;404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eab48e38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30eab48e382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0eab48e38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g30eab48e382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hyperlink" Target="https://cyt.rec.uba.ar/investigacion/becas/becas-ubacyt/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-3788" l="55928" r="7216" t="0"/>
          <a:stretch/>
        </p:blipFill>
        <p:spPr>
          <a:xfrm>
            <a:off x="7912726" y="0"/>
            <a:ext cx="4327800" cy="6857999"/>
          </a:xfrm>
          <a:prstGeom prst="rect">
            <a:avLst/>
          </a:prstGeom>
          <a:solidFill>
            <a:srgbClr val="1D2554"/>
          </a:solidFill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7912731" y="0"/>
            <a:ext cx="4327800" cy="6858000"/>
          </a:xfrm>
          <a:prstGeom prst="rect">
            <a:avLst/>
          </a:prstGeom>
          <a:solidFill>
            <a:srgbClr val="1D2554">
              <a:alpha val="60780"/>
            </a:srgbClr>
          </a:solidFill>
          <a:ln cap="flat" cmpd="sng" w="126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sp>
        <p:nvSpPr>
          <p:cNvPr id="86" name="Google Shape;86;p1"/>
          <p:cNvSpPr txBox="1"/>
          <p:nvPr/>
        </p:nvSpPr>
        <p:spPr>
          <a:xfrm>
            <a:off x="1274472" y="1558200"/>
            <a:ext cx="61917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550" lIns="121550" spcFirstLastPara="1" rIns="121550" wrap="square" tIns="121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51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PRESENTACIÓN DE TOMA DE POSESIÓN DE </a:t>
            </a:r>
            <a:r>
              <a:rPr lang="es-AR" sz="4051">
                <a:solidFill>
                  <a:srgbClr val="91BDE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BECAS UBACyT</a:t>
            </a:r>
            <a:endParaRPr sz="4051">
              <a:solidFill>
                <a:srgbClr val="91BDE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274487" y="3554914"/>
            <a:ext cx="41820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550" lIns="121550" spcFirstLastPara="1" rIns="121550" wrap="square" tIns="121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62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Instructivo para presentar la documentación</a:t>
            </a:r>
            <a:endParaRPr sz="1462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274460" y="561350"/>
            <a:ext cx="55206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550" lIns="121550" spcFirstLastPara="1" rIns="121550" wrap="square" tIns="121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62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Instructivo para presentar la documentación</a:t>
            </a:r>
            <a:endParaRPr sz="1462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2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49200" y="6607933"/>
            <a:ext cx="12369600" cy="2502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50396" r="0" t="0"/>
          <a:stretch/>
        </p:blipFill>
        <p:spPr>
          <a:xfrm>
            <a:off x="1274487" y="5916825"/>
            <a:ext cx="787813" cy="7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6216" y="5991808"/>
            <a:ext cx="2192384" cy="577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2" name="Google Shape;332;p9"/>
          <p:cNvCxnSpPr>
            <a:endCxn id="333" idx="2"/>
          </p:cNvCxnSpPr>
          <p:nvPr/>
        </p:nvCxnSpPr>
        <p:spPr>
          <a:xfrm flipH="1">
            <a:off x="7727750" y="4227950"/>
            <a:ext cx="24000" cy="925500"/>
          </a:xfrm>
          <a:prstGeom prst="straightConnector1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4" name="Google Shape;334;p9"/>
          <p:cNvCxnSpPr/>
          <p:nvPr/>
        </p:nvCxnSpPr>
        <p:spPr>
          <a:xfrm>
            <a:off x="3739425" y="2271925"/>
            <a:ext cx="0" cy="1967400"/>
          </a:xfrm>
          <a:prstGeom prst="straightConnector1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5" name="Google Shape;335;p9"/>
          <p:cNvSpPr/>
          <p:nvPr/>
        </p:nvSpPr>
        <p:spPr>
          <a:xfrm>
            <a:off x="1278050" y="1459575"/>
            <a:ext cx="4986900" cy="1967700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9"/>
          <p:cNvSpPr txBox="1"/>
          <p:nvPr/>
        </p:nvSpPr>
        <p:spPr>
          <a:xfrm>
            <a:off x="1396650" y="1575625"/>
            <a:ext cx="4868400" cy="18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AR" sz="1800" u="none" cap="none" strike="noStrike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IMPORTANTE: </a:t>
            </a:r>
            <a:endParaRPr b="1" i="0" sz="1800" u="none" cap="none" strike="noStrike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AR" sz="1800" u="none" cap="none" strike="noStrike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Si hay algún error en la presentación enviada se le informará al becario para que el mismo subsane el faltante y lo reenvie a través de la Secretaría de Investigación de su Facultad</a:t>
            </a:r>
            <a:endParaRPr i="0" sz="1400" u="none" cap="none" strike="noStrike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7" name="Google Shape;337;p9"/>
          <p:cNvCxnSpPr>
            <a:stCxn id="338" idx="3"/>
            <a:endCxn id="339" idx="3"/>
          </p:cNvCxnSpPr>
          <p:nvPr/>
        </p:nvCxnSpPr>
        <p:spPr>
          <a:xfrm flipH="1" rot="10800000">
            <a:off x="4630400" y="4616763"/>
            <a:ext cx="6429900" cy="600"/>
          </a:xfrm>
          <a:prstGeom prst="straightConnector1">
            <a:avLst/>
          </a:prstGeom>
          <a:noFill/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0" name="Google Shape;340;p9"/>
          <p:cNvSpPr/>
          <p:nvPr/>
        </p:nvSpPr>
        <p:spPr>
          <a:xfrm>
            <a:off x="4772350" y="4211763"/>
            <a:ext cx="1881900" cy="77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9"/>
          <p:cNvSpPr/>
          <p:nvPr/>
        </p:nvSpPr>
        <p:spPr>
          <a:xfrm>
            <a:off x="6830250" y="4101985"/>
            <a:ext cx="1688100" cy="1029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2846300" y="3971313"/>
            <a:ext cx="1784100" cy="129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9"/>
          <p:cNvSpPr txBox="1"/>
          <p:nvPr/>
        </p:nvSpPr>
        <p:spPr>
          <a:xfrm>
            <a:off x="4789375" y="4266063"/>
            <a:ext cx="18819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Corrección de documentación en un único PDF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9"/>
          <p:cNvSpPr txBox="1"/>
          <p:nvPr/>
        </p:nvSpPr>
        <p:spPr>
          <a:xfrm>
            <a:off x="2846300" y="4211763"/>
            <a:ext cx="18963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Pedido de Corrección desde el DAE al becario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9"/>
          <p:cNvSpPr txBox="1"/>
          <p:nvPr/>
        </p:nvSpPr>
        <p:spPr>
          <a:xfrm>
            <a:off x="6883700" y="4137650"/>
            <a:ext cx="168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Enviar a su Secretaría de Investigación  la corrección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9"/>
          <p:cNvSpPr/>
          <p:nvPr/>
        </p:nvSpPr>
        <p:spPr>
          <a:xfrm>
            <a:off x="8735250" y="4101988"/>
            <a:ext cx="2325000" cy="1029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9"/>
          <p:cNvSpPr txBox="1"/>
          <p:nvPr/>
        </p:nvSpPr>
        <p:spPr>
          <a:xfrm>
            <a:off x="8788700" y="4137613"/>
            <a:ext cx="2233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Secretaría de Investigación envía la documentación al DAE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-49200" y="6607933"/>
            <a:ext cx="12369600" cy="2502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pic>
        <p:nvPicPr>
          <p:cNvPr id="346" name="Google Shape;346;p9"/>
          <p:cNvPicPr preferRelativeResize="0"/>
          <p:nvPr/>
        </p:nvPicPr>
        <p:blipFill rotWithShape="1">
          <a:blip r:embed="rId3">
            <a:alphaModFix/>
          </a:blip>
          <a:srcRect b="0" l="50396" r="0" t="0"/>
          <a:stretch/>
        </p:blipFill>
        <p:spPr>
          <a:xfrm>
            <a:off x="1274487" y="5916825"/>
            <a:ext cx="787813" cy="7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6216" y="5991808"/>
            <a:ext cx="2192384" cy="57701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9"/>
          <p:cNvSpPr/>
          <p:nvPr/>
        </p:nvSpPr>
        <p:spPr>
          <a:xfrm>
            <a:off x="946475" y="575325"/>
            <a:ext cx="3762600" cy="188100"/>
          </a:xfrm>
          <a:prstGeom prst="rect">
            <a:avLst/>
          </a:prstGeom>
          <a:solidFill>
            <a:srgbClr val="6AA7BD">
              <a:alpha val="51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9"/>
          <p:cNvSpPr txBox="1"/>
          <p:nvPr/>
        </p:nvSpPr>
        <p:spPr>
          <a:xfrm>
            <a:off x="946475" y="209475"/>
            <a:ext cx="10483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Proceso de Presentación: Errores de presentación</a:t>
            </a:r>
            <a:endParaRPr sz="30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0eab48e382_0_90"/>
          <p:cNvSpPr txBox="1"/>
          <p:nvPr/>
        </p:nvSpPr>
        <p:spPr>
          <a:xfrm>
            <a:off x="8513075" y="1937575"/>
            <a:ext cx="33741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AR" sz="2100" u="none" cap="none" strike="noStrike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Una vez conectados ya con el Banco podrán acordar el domicilio de la entrega o retiro de la tarjeta de débito.</a:t>
            </a:r>
            <a:endParaRPr i="0" sz="1700" u="none" cap="none" strike="noStrike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Google Shape;355;g30eab48e382_0_90"/>
          <p:cNvSpPr txBox="1"/>
          <p:nvPr/>
        </p:nvSpPr>
        <p:spPr>
          <a:xfrm>
            <a:off x="685800" y="1829125"/>
            <a:ext cx="3000000" cy="29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s-AR" sz="2100" u="none" cap="none" strike="noStrike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b="1" i="0" lang="es-AR" sz="2100" u="none" cap="none" strike="noStrike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Departamento de Administración de Estipendios</a:t>
            </a:r>
            <a:r>
              <a:rPr i="0" lang="es-AR" sz="2100" u="none" cap="none" strike="noStrike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 procederá a la carga de información para la solicitud de cuentas Bancarias al Bco. Galicia.</a:t>
            </a:r>
            <a:endParaRPr i="0" sz="2100" u="none" cap="none" strike="noStrike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g30eab48e382_0_90"/>
          <p:cNvSpPr txBox="1"/>
          <p:nvPr/>
        </p:nvSpPr>
        <p:spPr>
          <a:xfrm>
            <a:off x="4800600" y="1891525"/>
            <a:ext cx="3000000" cy="25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s-AR" sz="2100" u="none" cap="none" strike="noStrike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b="1" i="0" lang="es-AR" sz="2100" u="none" cap="none" strike="noStrike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Banco Galicia </a:t>
            </a:r>
            <a:r>
              <a:rPr i="0" lang="es-AR" sz="2100" u="none" cap="none" strike="noStrike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se comunicará por mensaje de texto al celular de cada Becario indicando que deben descargar la App del Banco.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g30eab48e382_0_90"/>
          <p:cNvSpPr/>
          <p:nvPr/>
        </p:nvSpPr>
        <p:spPr>
          <a:xfrm>
            <a:off x="946475" y="575325"/>
            <a:ext cx="3762600" cy="188100"/>
          </a:xfrm>
          <a:prstGeom prst="rect">
            <a:avLst/>
          </a:prstGeom>
          <a:solidFill>
            <a:srgbClr val="6AA7BD">
              <a:alpha val="51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30eab48e382_0_90"/>
          <p:cNvSpPr txBox="1"/>
          <p:nvPr/>
        </p:nvSpPr>
        <p:spPr>
          <a:xfrm>
            <a:off x="946475" y="209475"/>
            <a:ext cx="10483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Cuenta Bancaria: Galicia</a:t>
            </a:r>
            <a:endParaRPr sz="30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59" name="Google Shape;359;g30eab48e382_0_90"/>
          <p:cNvSpPr/>
          <p:nvPr/>
        </p:nvSpPr>
        <p:spPr>
          <a:xfrm>
            <a:off x="-49200" y="6607933"/>
            <a:ext cx="12369600" cy="2502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pic>
        <p:nvPicPr>
          <p:cNvPr id="360" name="Google Shape;360;g30eab48e382_0_90"/>
          <p:cNvPicPr preferRelativeResize="0"/>
          <p:nvPr/>
        </p:nvPicPr>
        <p:blipFill rotWithShape="1">
          <a:blip r:embed="rId3">
            <a:alphaModFix/>
          </a:blip>
          <a:srcRect b="0" l="50396" r="0" t="0"/>
          <a:stretch/>
        </p:blipFill>
        <p:spPr>
          <a:xfrm>
            <a:off x="1274487" y="5916825"/>
            <a:ext cx="787813" cy="7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30eab48e382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6216" y="5991808"/>
            <a:ext cx="2192384" cy="577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10"/>
          <p:cNvCxnSpPr/>
          <p:nvPr/>
        </p:nvCxnSpPr>
        <p:spPr>
          <a:xfrm>
            <a:off x="1826550" y="5302650"/>
            <a:ext cx="3930300" cy="0"/>
          </a:xfrm>
          <a:prstGeom prst="straightConnector1">
            <a:avLst/>
          </a:prstGeom>
          <a:noFill/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10"/>
          <p:cNvSpPr/>
          <p:nvPr/>
        </p:nvSpPr>
        <p:spPr>
          <a:xfrm>
            <a:off x="169025" y="854419"/>
            <a:ext cx="4644300" cy="32787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0"/>
          <p:cNvSpPr txBox="1"/>
          <p:nvPr/>
        </p:nvSpPr>
        <p:spPr>
          <a:xfrm>
            <a:off x="126038" y="1318150"/>
            <a:ext cx="4499700" cy="25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becario puede solicitar adhesión  a la obra social DOSUBA.</a:t>
            </a:r>
            <a:endParaRPr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 el becario posee un cargo docente rentado, ya cuenta con DOSUBA por dicho cargo.</a:t>
            </a:r>
            <a:endParaRPr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 el becario posee un cargo docente ad-honorem se tiene que afiliar dentro del plan de DOSUBA ad-honorem pero como becario cuyo costo está a cargo de la UBA.</a:t>
            </a:r>
            <a:endParaRPr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10"/>
          <p:cNvSpPr/>
          <p:nvPr/>
        </p:nvSpPr>
        <p:spPr>
          <a:xfrm>
            <a:off x="3776225" y="4722600"/>
            <a:ext cx="1694700" cy="1160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0"/>
          <p:cNvSpPr/>
          <p:nvPr/>
        </p:nvSpPr>
        <p:spPr>
          <a:xfrm>
            <a:off x="5635725" y="4722600"/>
            <a:ext cx="2138400" cy="1160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0"/>
          <p:cNvSpPr/>
          <p:nvPr/>
        </p:nvSpPr>
        <p:spPr>
          <a:xfrm>
            <a:off x="2129125" y="4839900"/>
            <a:ext cx="1482300" cy="925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0"/>
          <p:cNvSpPr txBox="1"/>
          <p:nvPr/>
        </p:nvSpPr>
        <p:spPr>
          <a:xfrm>
            <a:off x="3827075" y="4689750"/>
            <a:ext cx="16947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DAE lo incluye en los becarios </a:t>
            </a: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subsidiados </a:t>
            </a: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acuerdo al plan 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10"/>
          <p:cNvSpPr txBox="1"/>
          <p:nvPr/>
        </p:nvSpPr>
        <p:spPr>
          <a:xfrm>
            <a:off x="2174725" y="4842150"/>
            <a:ext cx="14823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DOSUBA </a:t>
            </a: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informa </a:t>
            </a: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alta del becario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10"/>
          <p:cNvSpPr txBox="1"/>
          <p:nvPr/>
        </p:nvSpPr>
        <p:spPr>
          <a:xfrm>
            <a:off x="5700225" y="4710150"/>
            <a:ext cx="20739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Desde la Secretaría se abona directamente a DOSUBA dicho subsidio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10"/>
          <p:cNvSpPr/>
          <p:nvPr/>
        </p:nvSpPr>
        <p:spPr>
          <a:xfrm>
            <a:off x="439850" y="4839900"/>
            <a:ext cx="1482300" cy="925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0"/>
          <p:cNvSpPr txBox="1"/>
          <p:nvPr/>
        </p:nvSpPr>
        <p:spPr>
          <a:xfrm>
            <a:off x="491425" y="4967850"/>
            <a:ext cx="1637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Solicitud de afiliación en DOSUBA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7" name="Google Shape;3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525" y="996926"/>
            <a:ext cx="4116724" cy="467089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0"/>
          <p:cNvSpPr/>
          <p:nvPr/>
        </p:nvSpPr>
        <p:spPr>
          <a:xfrm>
            <a:off x="5076375" y="854419"/>
            <a:ext cx="2952300" cy="32787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0"/>
          <p:cNvSpPr txBox="1"/>
          <p:nvPr/>
        </p:nvSpPr>
        <p:spPr>
          <a:xfrm>
            <a:off x="5143425" y="1328638"/>
            <a:ext cx="2770200" cy="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beca cuenta con la cobertura de seguro, Provincia seguros, desde la toma de posesión de la beca hasta que culmina la misma.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 la página WEB de 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AR" sz="14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https://cyt.rec.uba.ar/investigacion/becas/becas-ubacyt/</a:t>
            </a:r>
            <a:endParaRPr b="1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encontrará el instructivo de ART para poder utilizarla y cómo.  </a:t>
            </a:r>
            <a:endParaRPr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10"/>
          <p:cNvSpPr txBox="1"/>
          <p:nvPr/>
        </p:nvSpPr>
        <p:spPr>
          <a:xfrm>
            <a:off x="5052525" y="871019"/>
            <a:ext cx="30000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s-AR" sz="2400" u="none" cap="none" strike="noStrike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Seguro</a:t>
            </a:r>
            <a:endParaRPr i="0" sz="1300" u="none" cap="none" strike="noStrike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10"/>
          <p:cNvSpPr txBox="1"/>
          <p:nvPr/>
        </p:nvSpPr>
        <p:spPr>
          <a:xfrm>
            <a:off x="-248746" y="813917"/>
            <a:ext cx="30000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s-AR" sz="2400" u="none" cap="none" strike="noStrike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OBRA SOCIAL</a:t>
            </a:r>
            <a:endParaRPr i="0" sz="2400" u="none" cap="none" strike="noStrike">
              <a:solidFill>
                <a:srgbClr val="00206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82" name="Google Shape;382;p10"/>
          <p:cNvSpPr txBox="1"/>
          <p:nvPr/>
        </p:nvSpPr>
        <p:spPr>
          <a:xfrm>
            <a:off x="363650" y="4245500"/>
            <a:ext cx="3930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s-AR" sz="2100" u="none" cap="none" strike="noStrike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Pasos de la afiliación</a:t>
            </a:r>
            <a:endParaRPr i="0" sz="2100" u="none" cap="none" strike="noStrike">
              <a:solidFill>
                <a:srgbClr val="00206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83" name="Google Shape;383;p10"/>
          <p:cNvSpPr/>
          <p:nvPr/>
        </p:nvSpPr>
        <p:spPr>
          <a:xfrm>
            <a:off x="-49200" y="6607933"/>
            <a:ext cx="12369600" cy="2502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pic>
        <p:nvPicPr>
          <p:cNvPr id="384" name="Google Shape;384;p10"/>
          <p:cNvPicPr preferRelativeResize="0"/>
          <p:nvPr/>
        </p:nvPicPr>
        <p:blipFill rotWithShape="1">
          <a:blip r:embed="rId5">
            <a:alphaModFix/>
          </a:blip>
          <a:srcRect b="0" l="50396" r="0" t="0"/>
          <a:stretch/>
        </p:blipFill>
        <p:spPr>
          <a:xfrm>
            <a:off x="1274487" y="5916825"/>
            <a:ext cx="787813" cy="7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6216" y="5991808"/>
            <a:ext cx="2192384" cy="57701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0"/>
          <p:cNvSpPr/>
          <p:nvPr/>
        </p:nvSpPr>
        <p:spPr>
          <a:xfrm>
            <a:off x="946475" y="575325"/>
            <a:ext cx="3762600" cy="188100"/>
          </a:xfrm>
          <a:prstGeom prst="rect">
            <a:avLst/>
          </a:prstGeom>
          <a:solidFill>
            <a:srgbClr val="6AA7BD">
              <a:alpha val="51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0"/>
          <p:cNvSpPr txBox="1"/>
          <p:nvPr/>
        </p:nvSpPr>
        <p:spPr>
          <a:xfrm>
            <a:off x="946475" y="209475"/>
            <a:ext cx="10483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Derechos del Becario</a:t>
            </a:r>
            <a:endParaRPr sz="30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"/>
          <p:cNvSpPr txBox="1"/>
          <p:nvPr/>
        </p:nvSpPr>
        <p:spPr>
          <a:xfrm>
            <a:off x="662494" y="1588262"/>
            <a:ext cx="5151600" cy="10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AR" sz="3200" u="none" cap="none" strike="noStrike">
                <a:solidFill>
                  <a:srgbClr val="002060"/>
                </a:solidFill>
                <a:latin typeface="Bitter Black"/>
                <a:ea typeface="Bitter Black"/>
                <a:cs typeface="Bitter Black"/>
                <a:sym typeface="Bitter Black"/>
              </a:rPr>
              <a:t>Dudas o Consultas al: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22222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393" name="Google Shape;393;p11"/>
          <p:cNvSpPr txBox="1"/>
          <p:nvPr/>
        </p:nvSpPr>
        <p:spPr>
          <a:xfrm>
            <a:off x="3325542" y="2673005"/>
            <a:ext cx="69375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AR" sz="2400" u="none" cap="none" strike="noStrike">
                <a:solidFill>
                  <a:srgbClr val="222222"/>
                </a:solidFill>
                <a:latin typeface="Bitter"/>
                <a:ea typeface="Bitter"/>
                <a:cs typeface="Bitter"/>
                <a:sym typeface="Bitter"/>
              </a:rPr>
              <a:t>Por mail a becarios-dgp@uba.ar</a:t>
            </a:r>
            <a:endParaRPr b="0" i="0" sz="2400" u="none" cap="none" strike="noStrike">
              <a:solidFill>
                <a:srgbClr val="222222"/>
              </a:solidFill>
              <a:latin typeface="Bitter Light"/>
              <a:ea typeface="Bitter Light"/>
              <a:cs typeface="Bitter Light"/>
              <a:sym typeface="Bitter Light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22222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394" name="Google Shape;394;p11"/>
          <p:cNvSpPr txBox="1"/>
          <p:nvPr/>
        </p:nvSpPr>
        <p:spPr>
          <a:xfrm>
            <a:off x="3325542" y="3458538"/>
            <a:ext cx="63099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AR" sz="2400" u="none" cap="none" strike="noStrike">
                <a:solidFill>
                  <a:srgbClr val="222222"/>
                </a:solidFill>
                <a:latin typeface="Bitter"/>
                <a:ea typeface="Bitter"/>
                <a:cs typeface="Bitter"/>
                <a:sym typeface="Bitter"/>
              </a:rPr>
              <a:t>Por teléfono al 5285-5602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AR" sz="2400" u="none" cap="none" strike="noStrike">
                <a:solidFill>
                  <a:srgbClr val="222222"/>
                </a:solidFill>
                <a:latin typeface="Bitter"/>
                <a:ea typeface="Bitter"/>
                <a:cs typeface="Bitter"/>
                <a:sym typeface="Bitter"/>
              </a:rPr>
              <a:t>De Lunes a Viernes de 11 a 17 hs</a:t>
            </a:r>
            <a:endParaRPr b="0" i="0" sz="2400" u="none" cap="none" strike="noStrike">
              <a:solidFill>
                <a:srgbClr val="222222"/>
              </a:solidFill>
              <a:latin typeface="Bitter Light"/>
              <a:ea typeface="Bitter Light"/>
              <a:cs typeface="Bitter Light"/>
              <a:sym typeface="Bitter Light"/>
            </a:endParaRPr>
          </a:p>
        </p:txBody>
      </p:sp>
      <p:sp>
        <p:nvSpPr>
          <p:cNvPr id="395" name="Google Shape;395;p11"/>
          <p:cNvSpPr/>
          <p:nvPr/>
        </p:nvSpPr>
        <p:spPr>
          <a:xfrm>
            <a:off x="3134473" y="2820632"/>
            <a:ext cx="191100" cy="191100"/>
          </a:xfrm>
          <a:prstGeom prst="ellipse">
            <a:avLst/>
          </a:prstGeom>
          <a:solidFill>
            <a:srgbClr val="00B0D8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1"/>
          <p:cNvSpPr/>
          <p:nvPr/>
        </p:nvSpPr>
        <p:spPr>
          <a:xfrm>
            <a:off x="3134472" y="3614816"/>
            <a:ext cx="191100" cy="191100"/>
          </a:xfrm>
          <a:prstGeom prst="ellipse">
            <a:avLst/>
          </a:prstGeom>
          <a:solidFill>
            <a:srgbClr val="00B0D8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1"/>
          <p:cNvSpPr/>
          <p:nvPr/>
        </p:nvSpPr>
        <p:spPr>
          <a:xfrm>
            <a:off x="-49200" y="6607933"/>
            <a:ext cx="12369600" cy="2502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pic>
        <p:nvPicPr>
          <p:cNvPr id="398" name="Google Shape;398;p11"/>
          <p:cNvPicPr preferRelativeResize="0"/>
          <p:nvPr/>
        </p:nvPicPr>
        <p:blipFill rotWithShape="1">
          <a:blip r:embed="rId3">
            <a:alphaModFix/>
          </a:blip>
          <a:srcRect b="0" l="50396" r="0" t="0"/>
          <a:stretch/>
        </p:blipFill>
        <p:spPr>
          <a:xfrm>
            <a:off x="1274487" y="5916825"/>
            <a:ext cx="787813" cy="7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6216" y="5991808"/>
            <a:ext cx="2192384" cy="57701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1"/>
          <p:cNvSpPr/>
          <p:nvPr/>
        </p:nvSpPr>
        <p:spPr>
          <a:xfrm>
            <a:off x="946475" y="575325"/>
            <a:ext cx="3762600" cy="188100"/>
          </a:xfrm>
          <a:prstGeom prst="rect">
            <a:avLst/>
          </a:prstGeom>
          <a:solidFill>
            <a:srgbClr val="6AA7BD">
              <a:alpha val="51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1"/>
          <p:cNvSpPr txBox="1"/>
          <p:nvPr/>
        </p:nvSpPr>
        <p:spPr>
          <a:xfrm>
            <a:off x="946475" y="209475"/>
            <a:ext cx="10483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Derechos del Becario</a:t>
            </a:r>
            <a:endParaRPr sz="30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2"/>
          <p:cNvSpPr/>
          <p:nvPr/>
        </p:nvSpPr>
        <p:spPr>
          <a:xfrm>
            <a:off x="1114950" y="2395135"/>
            <a:ext cx="58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i="1" lang="es-AR" sz="17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Departamento de Administración de Estipendios</a:t>
            </a:r>
            <a:endParaRPr i="1" sz="1700" u="none" cap="none" strike="noStrik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i="1" lang="es-AR" sz="17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Secretaría de Ciencia y Técnica</a:t>
            </a:r>
            <a:endParaRPr i="1" sz="1700" u="none" cap="none" strike="noStrik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12"/>
          <p:cNvSpPr/>
          <p:nvPr/>
        </p:nvSpPr>
        <p:spPr>
          <a:xfrm>
            <a:off x="1114944" y="1356822"/>
            <a:ext cx="4512600" cy="255300"/>
          </a:xfrm>
          <a:prstGeom prst="rect">
            <a:avLst/>
          </a:prstGeom>
          <a:solidFill>
            <a:srgbClr val="6AA7BD">
              <a:alpha val="51270"/>
            </a:srgbClr>
          </a:solidFill>
          <a:ln>
            <a:noFill/>
          </a:ln>
        </p:spPr>
        <p:txBody>
          <a:bodyPr anchorCtr="0" anchor="ctr" bIns="124175" lIns="124175" spcFirstLastPara="1" rIns="124175" wrap="square" tIns="124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1"/>
          </a:p>
        </p:txBody>
      </p:sp>
      <p:sp>
        <p:nvSpPr>
          <p:cNvPr id="408" name="Google Shape;408;p12"/>
          <p:cNvSpPr txBox="1"/>
          <p:nvPr/>
        </p:nvSpPr>
        <p:spPr>
          <a:xfrm>
            <a:off x="1114944" y="859875"/>
            <a:ext cx="42333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175" lIns="124175" spcFirstLastPara="1" rIns="124175" wrap="square" tIns="124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4210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Gracias por su atención </a:t>
            </a:r>
            <a:endParaRPr b="1" sz="4210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12"/>
          <p:cNvSpPr/>
          <p:nvPr/>
        </p:nvSpPr>
        <p:spPr>
          <a:xfrm>
            <a:off x="-237522" y="6620116"/>
            <a:ext cx="12638700" cy="2553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4175" lIns="124175" spcFirstLastPara="1" rIns="124175" wrap="square" tIns="124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1"/>
          </a:p>
        </p:txBody>
      </p:sp>
      <p:pic>
        <p:nvPicPr>
          <p:cNvPr id="410" name="Google Shape;410;p12"/>
          <p:cNvPicPr preferRelativeResize="0"/>
          <p:nvPr/>
        </p:nvPicPr>
        <p:blipFill rotWithShape="1">
          <a:blip r:embed="rId3">
            <a:alphaModFix/>
          </a:blip>
          <a:srcRect b="0" l="50396" r="0" t="0"/>
          <a:stretch/>
        </p:blipFill>
        <p:spPr>
          <a:xfrm>
            <a:off x="1114944" y="5913985"/>
            <a:ext cx="804942" cy="81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870743">
            <a:off x="-1311001" y="2720837"/>
            <a:ext cx="5299210" cy="385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2366" y="5990598"/>
            <a:ext cx="2240041" cy="58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2962" y="4762816"/>
            <a:ext cx="732415" cy="73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7596" y="3603573"/>
            <a:ext cx="743146" cy="74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7754" y="2394733"/>
            <a:ext cx="722804" cy="72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97596" y="1165534"/>
            <a:ext cx="743146" cy="74314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2"/>
          <p:cNvSpPr txBox="1"/>
          <p:nvPr/>
        </p:nvSpPr>
        <p:spPr>
          <a:xfrm>
            <a:off x="7530557" y="1475167"/>
            <a:ext cx="21768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175" lIns="124175" spcFirstLastPara="1" rIns="124175" wrap="square" tIns="1241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3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@ubainvestigacion</a:t>
            </a:r>
            <a:endParaRPr sz="163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418" name="Google Shape;418;p12"/>
          <p:cNvSpPr txBox="1"/>
          <p:nvPr/>
        </p:nvSpPr>
        <p:spPr>
          <a:xfrm>
            <a:off x="7540745" y="2680487"/>
            <a:ext cx="21768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175" lIns="124175" spcFirstLastPara="1" rIns="124175" wrap="square" tIns="1241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3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www.cyt.rec.uba.ar</a:t>
            </a:r>
            <a:endParaRPr sz="163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419" name="Google Shape;419;p12"/>
          <p:cNvSpPr txBox="1"/>
          <p:nvPr/>
        </p:nvSpPr>
        <p:spPr>
          <a:xfrm>
            <a:off x="7530557" y="3885806"/>
            <a:ext cx="21768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175" lIns="124175" spcFirstLastPara="1" rIns="124175" wrap="square" tIns="1241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3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@ubaInvestiga</a:t>
            </a:r>
            <a:endParaRPr sz="163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420" name="Google Shape;420;p12"/>
          <p:cNvSpPr txBox="1"/>
          <p:nvPr/>
        </p:nvSpPr>
        <p:spPr>
          <a:xfrm>
            <a:off x="7530557" y="5091126"/>
            <a:ext cx="41760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175" lIns="124175" spcFirstLastPara="1" rIns="124175" wrap="square" tIns="1241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3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Secretaría de Ciencia y Técnica - UBA</a:t>
            </a:r>
            <a:endParaRPr sz="163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421" name="Google Shape;421;p12"/>
          <p:cNvSpPr txBox="1"/>
          <p:nvPr/>
        </p:nvSpPr>
        <p:spPr>
          <a:xfrm>
            <a:off x="7540745" y="1198508"/>
            <a:ext cx="21768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175" lIns="124175" spcFirstLastPara="1" rIns="124175" wrap="square" tIns="1241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Instagram</a:t>
            </a:r>
            <a:endParaRPr b="1" sz="163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12"/>
          <p:cNvSpPr txBox="1"/>
          <p:nvPr/>
        </p:nvSpPr>
        <p:spPr>
          <a:xfrm>
            <a:off x="7540745" y="2370447"/>
            <a:ext cx="21768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175" lIns="124175" spcFirstLastPara="1" rIns="124175" wrap="square" tIns="1241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Sitio web</a:t>
            </a:r>
            <a:endParaRPr b="1" sz="163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12"/>
          <p:cNvSpPr txBox="1"/>
          <p:nvPr/>
        </p:nvSpPr>
        <p:spPr>
          <a:xfrm>
            <a:off x="7540745" y="3575291"/>
            <a:ext cx="3285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175" lIns="124175" spcFirstLastPara="1" rIns="124175" wrap="square" tIns="1241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 b="1" sz="163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12"/>
          <p:cNvSpPr txBox="1"/>
          <p:nvPr/>
        </p:nvSpPr>
        <p:spPr>
          <a:xfrm>
            <a:off x="7540745" y="4780084"/>
            <a:ext cx="21768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175" lIns="124175" spcFirstLastPara="1" rIns="124175" wrap="square" tIns="1241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LinkedIn</a:t>
            </a:r>
            <a:endParaRPr b="1" sz="163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7546350" y="1539850"/>
            <a:ext cx="4410600" cy="4455900"/>
          </a:xfrm>
          <a:prstGeom prst="rect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50575" y="1157948"/>
            <a:ext cx="6966300" cy="2397000"/>
          </a:xfrm>
          <a:prstGeom prst="rect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85675" y="1157938"/>
            <a:ext cx="68961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-AR" sz="1400" u="none" cap="none" strike="noStrike">
                <a:solidFill>
                  <a:srgbClr val="201F1E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Los archivos necesarios para la toma de posesion de la beca se encuentran subidos a la página  web de la </a:t>
            </a:r>
            <a:r>
              <a:rPr i="0" lang="es-AR" sz="1400" u="none" cap="none" strike="noStrike">
                <a:solidFill>
                  <a:srgbClr val="201F1E"/>
                </a:solidFill>
                <a:highlight>
                  <a:schemeClr val="lt1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 SeCyT: </a:t>
            </a:r>
            <a:r>
              <a:rPr b="1" i="0" lang="es-AR" sz="1400" u="none" cap="none" strike="noStrike">
                <a:solidFill>
                  <a:srgbClr val="201F1E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https://cyt.rec.uba.ar/investigacion/becas/becas-ubacyt/becas-ubacyt-convocatoria-2025/</a:t>
            </a:r>
            <a:r>
              <a:rPr i="0" lang="es-AR" sz="1400" u="none" cap="none" strike="noStrike">
                <a:solidFill>
                  <a:srgbClr val="201F1E"/>
                </a:solidFill>
                <a:highlight>
                  <a:srgbClr val="FFFFFF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,  la idea de instructivo es aclarar dudas de acuerdo a las consultas frecuentes, reforzar algunos puntos del Reglamento de Becas de Investigación UBACyT ,  del proceso de apertura de cuentas bancarias, de los requisitos para la toma de posesión de la beca  de acuerdo a cada categoría y de los puntos a tener en cuenta durante el transcurso de dicha beca.</a:t>
            </a:r>
            <a:endParaRPr i="0" sz="1400" u="none" cap="none" strike="noStrike">
              <a:solidFill>
                <a:srgbClr val="201F1E"/>
              </a:solidFill>
              <a:highlight>
                <a:srgbClr val="FFFFFF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7546350" y="1744975"/>
            <a:ext cx="4410600" cy="3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-AR" sz="1400" u="none" cap="none" strike="noStrike">
                <a:solidFill>
                  <a:srgbClr val="201F1E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Los archivos que deberían enviar completos y con firma digital/escaneada a las Secretarías de cada Facultad, son:  </a:t>
            </a:r>
            <a:endParaRPr i="0" sz="1400" u="none" cap="none" strike="noStrike">
              <a:solidFill>
                <a:srgbClr val="201F1E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-AR" sz="1100" u="none" cap="none" strike="noStrike">
                <a:solidFill>
                  <a:srgbClr val="201F1E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endParaRPr i="0" sz="1100" u="none" cap="none" strike="noStrike">
              <a:solidFill>
                <a:srgbClr val="201F1E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Arial"/>
              <a:buChar char="●"/>
            </a:pPr>
            <a:r>
              <a:rPr b="1" i="0" lang="es-AR" sz="1400" u="none" cap="none" strike="noStrike">
                <a:solidFill>
                  <a:srgbClr val="201F1E"/>
                </a:solidFill>
                <a:latin typeface="Open Sans"/>
                <a:ea typeface="Open Sans"/>
                <a:cs typeface="Open Sans"/>
                <a:sym typeface="Open Sans"/>
              </a:rPr>
              <a:t>Convenio de Beca  </a:t>
            </a:r>
            <a:r>
              <a:rPr i="0" lang="es-AR" sz="1400" u="none" cap="none" strike="noStrike">
                <a:solidFill>
                  <a:srgbClr val="201F1E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(firmado por:  el beneficiario/a) </a:t>
            </a:r>
            <a:endParaRPr i="0" sz="1400" u="none" cap="none" strike="noStrike">
              <a:solidFill>
                <a:srgbClr val="201F1E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900"/>
              <a:buFont typeface="Open Sans"/>
              <a:buChar char="●"/>
            </a:pPr>
            <a:r>
              <a:rPr b="1" i="0" lang="es-AR" sz="1400" u="none" cap="none" strike="noStrike">
                <a:solidFill>
                  <a:srgbClr val="201F1E"/>
                </a:solidFill>
                <a:latin typeface="Open Sans"/>
                <a:ea typeface="Open Sans"/>
                <a:cs typeface="Open Sans"/>
                <a:sym typeface="Open Sans"/>
              </a:rPr>
              <a:t>Convenio Aceptación del Director/a</a:t>
            </a:r>
            <a:endParaRPr b="1" i="0" sz="1400" u="none" cap="none" strike="noStrike">
              <a:solidFill>
                <a:srgbClr val="201F1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Arial"/>
              <a:buChar char="●"/>
            </a:pPr>
            <a:r>
              <a:rPr b="1" i="0" lang="es-AR" sz="1400" u="none" cap="none" strike="noStrike">
                <a:solidFill>
                  <a:srgbClr val="201F1E"/>
                </a:solidFill>
                <a:latin typeface="Open Sans"/>
                <a:ea typeface="Open Sans"/>
                <a:cs typeface="Open Sans"/>
                <a:sym typeface="Open Sans"/>
              </a:rPr>
              <a:t>Declaración Jurada de cargos y Actividades </a:t>
            </a:r>
            <a:r>
              <a:rPr i="0" lang="es-AR" sz="1400" u="none" cap="none" strike="noStrike">
                <a:solidFill>
                  <a:srgbClr val="201F1E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(Firmada por: Becario/a, Director/a de Beca, certificación de Dirección Personal y  autoridad de otra actividad si correspondiera).  </a:t>
            </a:r>
            <a:endParaRPr i="0" sz="1400" u="none" cap="none" strike="noStrike">
              <a:solidFill>
                <a:srgbClr val="201F1E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Arial"/>
              <a:buChar char="●"/>
            </a:pPr>
            <a:r>
              <a:rPr b="1" i="0" lang="es-AR" sz="1400" u="none" cap="none" strike="noStrike">
                <a:solidFill>
                  <a:srgbClr val="201F1E"/>
                </a:solidFill>
                <a:latin typeface="Open Sans"/>
                <a:ea typeface="Open Sans"/>
                <a:cs typeface="Open Sans"/>
                <a:sym typeface="Open Sans"/>
              </a:rPr>
              <a:t>Copia DNI Becario</a:t>
            </a:r>
            <a:r>
              <a:rPr i="0" lang="es-AR" sz="1400" u="none" cap="none" strike="noStrike">
                <a:solidFill>
                  <a:srgbClr val="201F1E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 (ambas caras)    </a:t>
            </a:r>
            <a:endParaRPr i="0" sz="1400" u="none" cap="none" strike="noStrike">
              <a:solidFill>
                <a:srgbClr val="201F1E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100"/>
              <a:buFont typeface="Open Sans"/>
              <a:buChar char="●"/>
            </a:pPr>
            <a:r>
              <a:rPr b="1" i="0" lang="es-AR" sz="1400" u="none" cap="none" strike="noStrike">
                <a:solidFill>
                  <a:srgbClr val="201F1E"/>
                </a:solidFill>
                <a:latin typeface="Open Sans"/>
                <a:ea typeface="Open Sans"/>
                <a:cs typeface="Open Sans"/>
                <a:sym typeface="Open Sans"/>
              </a:rPr>
              <a:t>Además la documentación requerida de acuerdo a cada categoría de beca.   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2"/>
          <p:cNvSpPr/>
          <p:nvPr/>
        </p:nvSpPr>
        <p:spPr>
          <a:xfrm flipH="1">
            <a:off x="7546350" y="591325"/>
            <a:ext cx="4410600" cy="888900"/>
          </a:xfrm>
          <a:prstGeom prst="rect">
            <a:avLst/>
          </a:prstGeom>
          <a:solidFill>
            <a:srgbClr val="1D25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AR" sz="2800" u="none" cap="none" strike="noStrike">
                <a:solidFill>
                  <a:srgbClr val="91BDE1"/>
                </a:solidFill>
                <a:latin typeface="Open Sans"/>
                <a:ea typeface="Open Sans"/>
                <a:cs typeface="Open Sans"/>
                <a:sym typeface="Open Sans"/>
              </a:rPr>
              <a:t>REQUISITOS</a:t>
            </a:r>
            <a:endParaRPr b="1" i="0" sz="1400" u="none" cap="none" strike="noStrike">
              <a:solidFill>
                <a:srgbClr val="91BD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13322" l="0" r="0" t="0"/>
          <a:stretch/>
        </p:blipFill>
        <p:spPr>
          <a:xfrm>
            <a:off x="1027650" y="4547950"/>
            <a:ext cx="1600050" cy="13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946475" y="575325"/>
            <a:ext cx="3762600" cy="188100"/>
          </a:xfrm>
          <a:prstGeom prst="rect">
            <a:avLst/>
          </a:prstGeom>
          <a:solidFill>
            <a:srgbClr val="6AA7BD">
              <a:alpha val="51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946475" y="209475"/>
            <a:ext cx="5974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Proceso de Presentación</a:t>
            </a:r>
            <a:endParaRPr sz="30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49200" y="6607933"/>
            <a:ext cx="12369600" cy="2502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50396" r="0" t="0"/>
          <a:stretch/>
        </p:blipFill>
        <p:spPr>
          <a:xfrm>
            <a:off x="1274487" y="5916825"/>
            <a:ext cx="787813" cy="7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6216" y="5991808"/>
            <a:ext cx="2192384" cy="577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eab48e382_0_173"/>
          <p:cNvSpPr/>
          <p:nvPr/>
        </p:nvSpPr>
        <p:spPr>
          <a:xfrm>
            <a:off x="8523525" y="4378225"/>
            <a:ext cx="3319800" cy="157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o&#10;&#10;Descripción generada automáticamente" id="112" name="Google Shape;112;g30eab48e382_0_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635" y="4487280"/>
            <a:ext cx="2377724" cy="131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0eab48e382_0_173"/>
          <p:cNvSpPr/>
          <p:nvPr/>
        </p:nvSpPr>
        <p:spPr>
          <a:xfrm>
            <a:off x="842550" y="4358650"/>
            <a:ext cx="11014500" cy="1573500"/>
          </a:xfrm>
          <a:prstGeom prst="rect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190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30eab48e382_0_173"/>
          <p:cNvSpPr txBox="1"/>
          <p:nvPr/>
        </p:nvSpPr>
        <p:spPr>
          <a:xfrm>
            <a:off x="4476200" y="2989325"/>
            <a:ext cx="33198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s-AR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Solicitar las certificación de personal y las firmas de las autoridades correspondientes</a:t>
            </a:r>
            <a:endParaRPr i="0" sz="1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g30eab48e382_0_173"/>
          <p:cNvSpPr txBox="1"/>
          <p:nvPr/>
        </p:nvSpPr>
        <p:spPr>
          <a:xfrm>
            <a:off x="8297100" y="2912275"/>
            <a:ext cx="34836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s-AR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Verificar los datos y enviar a la secretaría de investigación de su facultad. </a:t>
            </a:r>
            <a:endParaRPr b="1"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g30eab48e382_0_173"/>
          <p:cNvSpPr txBox="1"/>
          <p:nvPr/>
        </p:nvSpPr>
        <p:spPr>
          <a:xfrm>
            <a:off x="927475" y="2950700"/>
            <a:ext cx="289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s-AR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Descargar y completar formularios requeridos</a:t>
            </a:r>
            <a:endParaRPr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g30eab48e382_0_173"/>
          <p:cNvSpPr/>
          <p:nvPr/>
        </p:nvSpPr>
        <p:spPr>
          <a:xfrm flipH="1">
            <a:off x="6497699" y="195600"/>
            <a:ext cx="5283000" cy="88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1905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AR" sz="2400" u="none" cap="none" strike="noStrik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ENVÍO DE DOCUMENTACIÓN</a:t>
            </a:r>
            <a:endParaRPr b="1" i="0" sz="2400" u="none" cap="none" strike="noStrik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g30eab48e382_0_173"/>
          <p:cNvSpPr/>
          <p:nvPr/>
        </p:nvSpPr>
        <p:spPr>
          <a:xfrm>
            <a:off x="8617100" y="4399100"/>
            <a:ext cx="3205500" cy="1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IMPORTANTE: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documentación y la comunicación siempre se centraliza en la Secretaría de investigación de su Unidad Académica</a:t>
            </a:r>
            <a:endParaRPr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9" name="Google Shape;119;g30eab48e382_0_173"/>
          <p:cNvCxnSpPr/>
          <p:nvPr/>
        </p:nvCxnSpPr>
        <p:spPr>
          <a:xfrm rot="10800000">
            <a:off x="9966300" y="1854125"/>
            <a:ext cx="15900" cy="867300"/>
          </a:xfrm>
          <a:prstGeom prst="straightConnector1">
            <a:avLst/>
          </a:prstGeom>
          <a:noFill/>
          <a:ln cap="flat" cmpd="sng" w="38100">
            <a:solidFill>
              <a:srgbClr val="00B0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g30eab48e382_0_173"/>
          <p:cNvCxnSpPr/>
          <p:nvPr/>
        </p:nvCxnSpPr>
        <p:spPr>
          <a:xfrm rot="10800000">
            <a:off x="6125530" y="2121962"/>
            <a:ext cx="0" cy="596700"/>
          </a:xfrm>
          <a:prstGeom prst="straightConnector1">
            <a:avLst/>
          </a:prstGeom>
          <a:noFill/>
          <a:ln cap="flat" cmpd="sng" w="38100">
            <a:solidFill>
              <a:srgbClr val="00B0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" name="Google Shape;121;g30eab48e382_0_173"/>
          <p:cNvSpPr/>
          <p:nvPr/>
        </p:nvSpPr>
        <p:spPr>
          <a:xfrm>
            <a:off x="9336050" y="1307491"/>
            <a:ext cx="1272000" cy="1207200"/>
          </a:xfrm>
          <a:prstGeom prst="ellipse">
            <a:avLst/>
          </a:prstGeom>
          <a:solidFill>
            <a:srgbClr val="1D25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AR" sz="440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g30eab48e382_0_173"/>
          <p:cNvCxnSpPr/>
          <p:nvPr/>
        </p:nvCxnSpPr>
        <p:spPr>
          <a:xfrm rot="10800000">
            <a:off x="2296000" y="2737700"/>
            <a:ext cx="7705800" cy="0"/>
          </a:xfrm>
          <a:prstGeom prst="straightConnector1">
            <a:avLst/>
          </a:prstGeom>
          <a:noFill/>
          <a:ln cap="flat" cmpd="sng" w="38100">
            <a:solidFill>
              <a:srgbClr val="00B0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g30eab48e382_0_173"/>
          <p:cNvCxnSpPr/>
          <p:nvPr/>
        </p:nvCxnSpPr>
        <p:spPr>
          <a:xfrm flipH="1" rot="10800000">
            <a:off x="2294875" y="2078775"/>
            <a:ext cx="1200" cy="663600"/>
          </a:xfrm>
          <a:prstGeom prst="straightConnector1">
            <a:avLst/>
          </a:prstGeom>
          <a:noFill/>
          <a:ln cap="flat" cmpd="sng" w="38100">
            <a:solidFill>
              <a:srgbClr val="00B0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g30eab48e382_0_173"/>
          <p:cNvSpPr/>
          <p:nvPr/>
        </p:nvSpPr>
        <p:spPr>
          <a:xfrm>
            <a:off x="1659475" y="1307491"/>
            <a:ext cx="1272000" cy="1207200"/>
          </a:xfrm>
          <a:prstGeom prst="ellipse">
            <a:avLst/>
          </a:prstGeom>
          <a:solidFill>
            <a:srgbClr val="1D25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AR" sz="440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0eab48e382_0_173"/>
          <p:cNvSpPr/>
          <p:nvPr/>
        </p:nvSpPr>
        <p:spPr>
          <a:xfrm>
            <a:off x="5497763" y="1307491"/>
            <a:ext cx="1272000" cy="1207200"/>
          </a:xfrm>
          <a:prstGeom prst="ellipse">
            <a:avLst/>
          </a:prstGeom>
          <a:solidFill>
            <a:srgbClr val="1D25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AR" sz="4400" u="none" cap="none" strike="noStrike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0eab48e382_0_173"/>
          <p:cNvSpPr txBox="1"/>
          <p:nvPr/>
        </p:nvSpPr>
        <p:spPr>
          <a:xfrm>
            <a:off x="2539100" y="4457350"/>
            <a:ext cx="6230400" cy="1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s-AR" sz="1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 el Dto. de Administración de Estipendios de la Secretaría de Ciencia y Técnica de la UBA van a controlar la presentación y procederán a dar el alta para la posterior apertura de cuenta bancaria.</a:t>
            </a:r>
            <a:endParaRPr i="0" sz="1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g30eab48e382_0_173"/>
          <p:cNvSpPr/>
          <p:nvPr/>
        </p:nvSpPr>
        <p:spPr>
          <a:xfrm>
            <a:off x="-49200" y="6607933"/>
            <a:ext cx="12369600" cy="2502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pic>
        <p:nvPicPr>
          <p:cNvPr id="128" name="Google Shape;128;g30eab48e382_0_173"/>
          <p:cNvPicPr preferRelativeResize="0"/>
          <p:nvPr/>
        </p:nvPicPr>
        <p:blipFill rotWithShape="1">
          <a:blip r:embed="rId4">
            <a:alphaModFix/>
          </a:blip>
          <a:srcRect b="0" l="50396" r="0" t="0"/>
          <a:stretch/>
        </p:blipFill>
        <p:spPr>
          <a:xfrm>
            <a:off x="1274487" y="5916825"/>
            <a:ext cx="787813" cy="7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0eab48e382_0_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6216" y="5991808"/>
            <a:ext cx="2192384" cy="5770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0eab48e382_0_173"/>
          <p:cNvSpPr/>
          <p:nvPr/>
        </p:nvSpPr>
        <p:spPr>
          <a:xfrm>
            <a:off x="946475" y="575325"/>
            <a:ext cx="3762600" cy="188100"/>
          </a:xfrm>
          <a:prstGeom prst="rect">
            <a:avLst/>
          </a:prstGeom>
          <a:solidFill>
            <a:srgbClr val="6AA7BD">
              <a:alpha val="51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0eab48e382_0_173"/>
          <p:cNvSpPr txBox="1"/>
          <p:nvPr/>
        </p:nvSpPr>
        <p:spPr>
          <a:xfrm>
            <a:off x="946475" y="209475"/>
            <a:ext cx="5974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Proceso de Presentación</a:t>
            </a:r>
            <a:endParaRPr sz="30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4"/>
          <p:cNvCxnSpPr>
            <a:stCxn id="137" idx="2"/>
            <a:endCxn id="138" idx="3"/>
          </p:cNvCxnSpPr>
          <p:nvPr/>
        </p:nvCxnSpPr>
        <p:spPr>
          <a:xfrm flipH="1">
            <a:off x="9859400" y="4838175"/>
            <a:ext cx="1041300" cy="522600"/>
          </a:xfrm>
          <a:prstGeom prst="straightConnector1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4"/>
          <p:cNvCxnSpPr>
            <a:stCxn id="140" idx="2"/>
          </p:cNvCxnSpPr>
          <p:nvPr/>
        </p:nvCxnSpPr>
        <p:spPr>
          <a:xfrm flipH="1">
            <a:off x="11196050" y="3058950"/>
            <a:ext cx="25800" cy="721500"/>
          </a:xfrm>
          <a:prstGeom prst="straightConnector1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4"/>
          <p:cNvCxnSpPr/>
          <p:nvPr/>
        </p:nvCxnSpPr>
        <p:spPr>
          <a:xfrm flipH="1">
            <a:off x="7996125" y="3061650"/>
            <a:ext cx="2680200" cy="853500"/>
          </a:xfrm>
          <a:prstGeom prst="straightConnector1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4"/>
          <p:cNvCxnSpPr/>
          <p:nvPr/>
        </p:nvCxnSpPr>
        <p:spPr>
          <a:xfrm>
            <a:off x="1172625" y="1492225"/>
            <a:ext cx="0" cy="1107300"/>
          </a:xfrm>
          <a:prstGeom prst="straightConnector1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4"/>
          <p:cNvSpPr/>
          <p:nvPr/>
        </p:nvSpPr>
        <p:spPr>
          <a:xfrm>
            <a:off x="10380125" y="1757600"/>
            <a:ext cx="1731000" cy="1519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6872075" y="4930025"/>
            <a:ext cx="2987400" cy="975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4"/>
          <p:cNvCxnSpPr/>
          <p:nvPr/>
        </p:nvCxnSpPr>
        <p:spPr>
          <a:xfrm>
            <a:off x="2063975" y="2593613"/>
            <a:ext cx="8314200" cy="42900"/>
          </a:xfrm>
          <a:prstGeom prst="straightConnector1">
            <a:avLst/>
          </a:prstGeom>
          <a:noFill/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" name="Google Shape;146;p4"/>
          <p:cNvSpPr/>
          <p:nvPr/>
        </p:nvSpPr>
        <p:spPr>
          <a:xfrm>
            <a:off x="2205550" y="2267025"/>
            <a:ext cx="1881900" cy="77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4263450" y="2081047"/>
            <a:ext cx="1688100" cy="1107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279500" y="2026575"/>
            <a:ext cx="1784100" cy="2103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82850" y="1023900"/>
            <a:ext cx="1539600" cy="669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431900" y="1088300"/>
            <a:ext cx="16881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1. Aviso de Adjudicación</a:t>
            </a:r>
            <a:endParaRPr b="0" i="0" sz="1800" u="none" cap="none" strike="noStrike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231675" y="2023175"/>
            <a:ext cx="1881900" cy="21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2. Completar Convenio Beca (según categoría), Aceptación Director/a, Declaración Jurada de cargos y actividades.</a:t>
            </a:r>
            <a:endParaRPr b="0" i="0" sz="1600" u="none" cap="none" strike="noStrike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2215375" y="2406250"/>
            <a:ext cx="18963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3. Firmar Planillas por autoridades:</a:t>
            </a:r>
            <a:endParaRPr b="0" i="0" sz="1800" u="none" cap="none" strike="noStrike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4344950" y="2122425"/>
            <a:ext cx="1688100" cy="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4. Certificación de Dirección Personal de DDJJ</a:t>
            </a:r>
            <a:endParaRPr b="0" i="0" sz="1600" u="none" cap="none" strike="noStrike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0377800" y="1902450"/>
            <a:ext cx="16881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7.Revisión del Departamento de Administración de Estipendios</a:t>
            </a:r>
            <a:endParaRPr b="0" i="0" sz="1800" u="none" cap="none" strike="noStrike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6872075" y="4894475"/>
            <a:ext cx="2987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9. Aviso del Departamento a las Facultades fecha de acreditación de fondos y apertura de cuentas</a:t>
            </a:r>
            <a:endParaRPr b="0" i="0" sz="1800" u="none" cap="none" strike="noStrike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6266325" y="2203375"/>
            <a:ext cx="1784100" cy="843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6210225" y="2246125"/>
            <a:ext cx="18963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5. Escanear documentación en un solo PDF</a:t>
            </a:r>
            <a:endParaRPr b="0" i="0" sz="1800" u="none" cap="none" strike="noStrike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8311750" y="2036725"/>
            <a:ext cx="1688100" cy="1156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8365200" y="2092900"/>
            <a:ext cx="1539600" cy="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6. Enviar a la Secretaría de investigación de su Facultad</a:t>
            </a:r>
            <a:endParaRPr b="0" i="0" sz="1800" u="none" cap="none" strike="noStrike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526475" y="3472525"/>
            <a:ext cx="1731000" cy="843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6526473" y="3545325"/>
            <a:ext cx="17841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7a. Pedido de corrección de documentación</a:t>
            </a:r>
            <a:endParaRPr b="0" i="0" sz="1600" u="none" cap="none" strike="noStrike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cxnSp>
        <p:nvCxnSpPr>
          <p:cNvPr id="160" name="Google Shape;160;p4"/>
          <p:cNvCxnSpPr>
            <a:stCxn id="159" idx="1"/>
          </p:cNvCxnSpPr>
          <p:nvPr/>
        </p:nvCxnSpPr>
        <p:spPr>
          <a:xfrm rot="10800000">
            <a:off x="2063973" y="3168075"/>
            <a:ext cx="4462500" cy="711900"/>
          </a:xfrm>
          <a:prstGeom prst="straightConnector1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4"/>
          <p:cNvSpPr txBox="1"/>
          <p:nvPr/>
        </p:nvSpPr>
        <p:spPr>
          <a:xfrm>
            <a:off x="11038900" y="3624550"/>
            <a:ext cx="11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9536575" y="3357575"/>
            <a:ext cx="2902200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9714050" y="3681675"/>
            <a:ext cx="2373300" cy="1156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AR" sz="16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8. Carga en sistema de liquidación de becas y solicitud de apertura de cuentas</a:t>
            </a:r>
            <a:endParaRPr b="0" i="0" sz="1600" u="none" cap="none" strike="noStrike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-49200" y="6607933"/>
            <a:ext cx="12369600" cy="2502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 b="0" l="50396" r="0" t="0"/>
          <a:stretch/>
        </p:blipFill>
        <p:spPr>
          <a:xfrm>
            <a:off x="1274487" y="5916825"/>
            <a:ext cx="787813" cy="7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6216" y="5991808"/>
            <a:ext cx="2192384" cy="57701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/>
          <p:nvPr/>
        </p:nvSpPr>
        <p:spPr>
          <a:xfrm>
            <a:off x="946475" y="575325"/>
            <a:ext cx="3762600" cy="188100"/>
          </a:xfrm>
          <a:prstGeom prst="rect">
            <a:avLst/>
          </a:prstGeom>
          <a:solidFill>
            <a:srgbClr val="6AA7BD">
              <a:alpha val="51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946475" y="209475"/>
            <a:ext cx="5974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Proceso de Presentación</a:t>
            </a:r>
            <a:endParaRPr sz="30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449525" y="1259400"/>
            <a:ext cx="3657000" cy="2183100"/>
          </a:xfrm>
          <a:prstGeom prst="rect">
            <a:avLst/>
          </a:prstGeom>
          <a:noFill/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4319225" y="641725"/>
            <a:ext cx="3657000" cy="4483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5"/>
          <p:cNvGrpSpPr/>
          <p:nvPr/>
        </p:nvGrpSpPr>
        <p:grpSpPr>
          <a:xfrm>
            <a:off x="529868" y="1917425"/>
            <a:ext cx="423605" cy="415500"/>
            <a:chOff x="529868" y="2347400"/>
            <a:chExt cx="423605" cy="415500"/>
          </a:xfrm>
        </p:grpSpPr>
        <p:sp>
          <p:nvSpPr>
            <p:cNvPr id="175" name="Google Shape;175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2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sp>
        <p:nvSpPr>
          <p:cNvPr id="177" name="Google Shape;177;p5"/>
          <p:cNvSpPr txBox="1"/>
          <p:nvPr/>
        </p:nvSpPr>
        <p:spPr>
          <a:xfrm>
            <a:off x="908400" y="2910500"/>
            <a:ext cx="273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Copia DNI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908400" y="1265825"/>
            <a:ext cx="3000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Convenio Beca: Firma del beneficiaro/a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908400" y="1891625"/>
            <a:ext cx="357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Aceptación Director/a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908400" y="2270525"/>
            <a:ext cx="3000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Declaración Jurada de cargos y actividades.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1" name="Google Shape;181;p5"/>
          <p:cNvGrpSpPr/>
          <p:nvPr/>
        </p:nvGrpSpPr>
        <p:grpSpPr>
          <a:xfrm>
            <a:off x="529868" y="1378888"/>
            <a:ext cx="423605" cy="415500"/>
            <a:chOff x="529868" y="2347400"/>
            <a:chExt cx="423605" cy="415500"/>
          </a:xfrm>
        </p:grpSpPr>
        <p:sp>
          <p:nvSpPr>
            <p:cNvPr id="182" name="Google Shape;182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1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grpSp>
        <p:nvGrpSpPr>
          <p:cNvPr id="184" name="Google Shape;184;p5"/>
          <p:cNvGrpSpPr/>
          <p:nvPr/>
        </p:nvGrpSpPr>
        <p:grpSpPr>
          <a:xfrm>
            <a:off x="529868" y="2455963"/>
            <a:ext cx="423605" cy="415500"/>
            <a:chOff x="529868" y="2347400"/>
            <a:chExt cx="423605" cy="415500"/>
          </a:xfrm>
        </p:grpSpPr>
        <p:sp>
          <p:nvSpPr>
            <p:cNvPr id="185" name="Google Shape;185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3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grpSp>
        <p:nvGrpSpPr>
          <p:cNvPr id="187" name="Google Shape;187;p5"/>
          <p:cNvGrpSpPr/>
          <p:nvPr/>
        </p:nvGrpSpPr>
        <p:grpSpPr>
          <a:xfrm>
            <a:off x="529868" y="2918300"/>
            <a:ext cx="423605" cy="415500"/>
            <a:chOff x="529868" y="2347400"/>
            <a:chExt cx="423605" cy="415500"/>
          </a:xfrm>
        </p:grpSpPr>
        <p:sp>
          <p:nvSpPr>
            <p:cNvPr id="188" name="Google Shape;188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4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sp>
        <p:nvSpPr>
          <p:cNvPr id="190" name="Google Shape;190;p5"/>
          <p:cNvSpPr/>
          <p:nvPr/>
        </p:nvSpPr>
        <p:spPr>
          <a:xfrm flipH="1" rot="10800000">
            <a:off x="449525" y="676200"/>
            <a:ext cx="3657000" cy="583200"/>
          </a:xfrm>
          <a:prstGeom prst="rect">
            <a:avLst/>
          </a:prstGeom>
          <a:solidFill>
            <a:srgbClr val="00B0D8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449400" y="676200"/>
            <a:ext cx="36570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s-AR" sz="3200" u="none" cap="none" strike="noStrike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Estímulo</a:t>
            </a:r>
            <a:endParaRPr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5"/>
          <p:cNvSpPr/>
          <p:nvPr/>
        </p:nvSpPr>
        <p:spPr>
          <a:xfrm flipH="1" rot="10800000">
            <a:off x="4319213" y="641725"/>
            <a:ext cx="3657000" cy="583200"/>
          </a:xfrm>
          <a:prstGeom prst="rect">
            <a:avLst/>
          </a:prstGeom>
          <a:solidFill>
            <a:srgbClr val="00B0D8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4319088" y="717925"/>
            <a:ext cx="36570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i="0" lang="es-AR" sz="2400" u="none" cap="none" strike="noStrike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Maestría y Doctorado</a:t>
            </a:r>
            <a:endParaRPr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>
            <a:off x="4428243" y="1952000"/>
            <a:ext cx="423605" cy="415500"/>
            <a:chOff x="529868" y="2347400"/>
            <a:chExt cx="423605" cy="415500"/>
          </a:xfrm>
        </p:grpSpPr>
        <p:sp>
          <p:nvSpPr>
            <p:cNvPr id="195" name="Google Shape;195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2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sp>
        <p:nvSpPr>
          <p:cNvPr id="197" name="Google Shape;197;p5"/>
          <p:cNvSpPr txBox="1"/>
          <p:nvPr/>
        </p:nvSpPr>
        <p:spPr>
          <a:xfrm>
            <a:off x="4806775" y="3097475"/>
            <a:ext cx="273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Copia DNI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4806775" y="1300400"/>
            <a:ext cx="3000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Convenio Beca: Firma del beneficiaro/a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5"/>
          <p:cNvSpPr txBox="1"/>
          <p:nvPr/>
        </p:nvSpPr>
        <p:spPr>
          <a:xfrm>
            <a:off x="4806775" y="1926200"/>
            <a:ext cx="357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Aceptación Director/a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4806775" y="2381300"/>
            <a:ext cx="3000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Declaración Jurada de cargos y actividades.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1" name="Google Shape;201;p5"/>
          <p:cNvGrpSpPr/>
          <p:nvPr/>
        </p:nvGrpSpPr>
        <p:grpSpPr>
          <a:xfrm>
            <a:off x="4428243" y="1413463"/>
            <a:ext cx="423605" cy="415500"/>
            <a:chOff x="529868" y="2347400"/>
            <a:chExt cx="423605" cy="415500"/>
          </a:xfrm>
        </p:grpSpPr>
        <p:sp>
          <p:nvSpPr>
            <p:cNvPr id="202" name="Google Shape;202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1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grpSp>
        <p:nvGrpSpPr>
          <p:cNvPr id="204" name="Google Shape;204;p5"/>
          <p:cNvGrpSpPr/>
          <p:nvPr/>
        </p:nvGrpSpPr>
        <p:grpSpPr>
          <a:xfrm>
            <a:off x="4428243" y="2566738"/>
            <a:ext cx="423605" cy="415500"/>
            <a:chOff x="529868" y="2347400"/>
            <a:chExt cx="423605" cy="415500"/>
          </a:xfrm>
        </p:grpSpPr>
        <p:sp>
          <p:nvSpPr>
            <p:cNvPr id="205" name="Google Shape;205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3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grpSp>
        <p:nvGrpSpPr>
          <p:cNvPr id="207" name="Google Shape;207;p5"/>
          <p:cNvGrpSpPr/>
          <p:nvPr/>
        </p:nvGrpSpPr>
        <p:grpSpPr>
          <a:xfrm>
            <a:off x="4428243" y="3105275"/>
            <a:ext cx="423605" cy="415500"/>
            <a:chOff x="529868" y="2347400"/>
            <a:chExt cx="423605" cy="415500"/>
          </a:xfrm>
        </p:grpSpPr>
        <p:sp>
          <p:nvSpPr>
            <p:cNvPr id="208" name="Google Shape;208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4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sp>
        <p:nvSpPr>
          <p:cNvPr id="210" name="Google Shape;210;p5"/>
          <p:cNvSpPr txBox="1"/>
          <p:nvPr/>
        </p:nvSpPr>
        <p:spPr>
          <a:xfrm>
            <a:off x="4806775" y="3554675"/>
            <a:ext cx="27324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Título de grado o Certificación de título en trámite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1" name="Google Shape;211;p5"/>
          <p:cNvGrpSpPr/>
          <p:nvPr/>
        </p:nvGrpSpPr>
        <p:grpSpPr>
          <a:xfrm>
            <a:off x="4428243" y="3791075"/>
            <a:ext cx="423605" cy="415500"/>
            <a:chOff x="529868" y="2347400"/>
            <a:chExt cx="423605" cy="415500"/>
          </a:xfrm>
        </p:grpSpPr>
        <p:sp>
          <p:nvSpPr>
            <p:cNvPr id="212" name="Google Shape;212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5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sp>
        <p:nvSpPr>
          <p:cNvPr id="214" name="Google Shape;214;p5"/>
          <p:cNvSpPr txBox="1"/>
          <p:nvPr/>
        </p:nvSpPr>
        <p:spPr>
          <a:xfrm>
            <a:off x="4806775" y="4545275"/>
            <a:ext cx="273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Inscripción al posgrado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5" name="Google Shape;215;p5"/>
          <p:cNvGrpSpPr/>
          <p:nvPr/>
        </p:nvGrpSpPr>
        <p:grpSpPr>
          <a:xfrm>
            <a:off x="4428243" y="4553075"/>
            <a:ext cx="423605" cy="415500"/>
            <a:chOff x="529868" y="2347400"/>
            <a:chExt cx="423605" cy="415500"/>
          </a:xfrm>
        </p:grpSpPr>
        <p:sp>
          <p:nvSpPr>
            <p:cNvPr id="216" name="Google Shape;216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6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sp>
        <p:nvSpPr>
          <p:cNvPr id="218" name="Google Shape;218;p5"/>
          <p:cNvSpPr/>
          <p:nvPr/>
        </p:nvSpPr>
        <p:spPr>
          <a:xfrm>
            <a:off x="8132425" y="641725"/>
            <a:ext cx="3657000" cy="4483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/>
          <p:nvPr/>
        </p:nvSpPr>
        <p:spPr>
          <a:xfrm flipH="1" rot="10800000">
            <a:off x="8132413" y="641725"/>
            <a:ext cx="3657000" cy="583200"/>
          </a:xfrm>
          <a:prstGeom prst="rect">
            <a:avLst/>
          </a:prstGeom>
          <a:solidFill>
            <a:srgbClr val="00B0D8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8132288" y="717925"/>
            <a:ext cx="3657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s-AR" sz="2200" u="none" cap="none" strike="noStrike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Culminación Doctorado</a:t>
            </a:r>
            <a:endParaRPr i="0" sz="1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1" name="Google Shape;221;p5"/>
          <p:cNvGrpSpPr/>
          <p:nvPr/>
        </p:nvGrpSpPr>
        <p:grpSpPr>
          <a:xfrm>
            <a:off x="8241443" y="1952000"/>
            <a:ext cx="423605" cy="415500"/>
            <a:chOff x="529868" y="2347400"/>
            <a:chExt cx="423605" cy="415500"/>
          </a:xfrm>
        </p:grpSpPr>
        <p:sp>
          <p:nvSpPr>
            <p:cNvPr id="222" name="Google Shape;222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2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sp>
        <p:nvSpPr>
          <p:cNvPr id="224" name="Google Shape;224;p5"/>
          <p:cNvSpPr txBox="1"/>
          <p:nvPr/>
        </p:nvSpPr>
        <p:spPr>
          <a:xfrm>
            <a:off x="8619975" y="2945075"/>
            <a:ext cx="273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Copia DNI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5"/>
          <p:cNvSpPr txBox="1"/>
          <p:nvPr/>
        </p:nvSpPr>
        <p:spPr>
          <a:xfrm>
            <a:off x="8619975" y="1300400"/>
            <a:ext cx="3000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Convenio Beca: Firma del beneficiaro/a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5"/>
          <p:cNvSpPr txBox="1"/>
          <p:nvPr/>
        </p:nvSpPr>
        <p:spPr>
          <a:xfrm>
            <a:off x="8619975" y="1926200"/>
            <a:ext cx="357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Aceptación Director/a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5"/>
          <p:cNvSpPr txBox="1"/>
          <p:nvPr/>
        </p:nvSpPr>
        <p:spPr>
          <a:xfrm>
            <a:off x="8619975" y="2305100"/>
            <a:ext cx="3000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Declaración Jurada de cargos y actividades.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8" name="Google Shape;228;p5"/>
          <p:cNvGrpSpPr/>
          <p:nvPr/>
        </p:nvGrpSpPr>
        <p:grpSpPr>
          <a:xfrm>
            <a:off x="8241443" y="1413463"/>
            <a:ext cx="423605" cy="415500"/>
            <a:chOff x="529868" y="2347400"/>
            <a:chExt cx="423605" cy="415500"/>
          </a:xfrm>
        </p:grpSpPr>
        <p:sp>
          <p:nvSpPr>
            <p:cNvPr id="229" name="Google Shape;229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1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grpSp>
        <p:nvGrpSpPr>
          <p:cNvPr id="231" name="Google Shape;231;p5"/>
          <p:cNvGrpSpPr/>
          <p:nvPr/>
        </p:nvGrpSpPr>
        <p:grpSpPr>
          <a:xfrm>
            <a:off x="8241443" y="2490538"/>
            <a:ext cx="423605" cy="415500"/>
            <a:chOff x="529868" y="2347400"/>
            <a:chExt cx="423605" cy="415500"/>
          </a:xfrm>
        </p:grpSpPr>
        <p:sp>
          <p:nvSpPr>
            <p:cNvPr id="232" name="Google Shape;232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3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grpSp>
        <p:nvGrpSpPr>
          <p:cNvPr id="234" name="Google Shape;234;p5"/>
          <p:cNvGrpSpPr/>
          <p:nvPr/>
        </p:nvGrpSpPr>
        <p:grpSpPr>
          <a:xfrm>
            <a:off x="8241443" y="2952875"/>
            <a:ext cx="423605" cy="415500"/>
            <a:chOff x="529868" y="2347400"/>
            <a:chExt cx="423605" cy="415500"/>
          </a:xfrm>
        </p:grpSpPr>
        <p:sp>
          <p:nvSpPr>
            <p:cNvPr id="235" name="Google Shape;235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4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sp>
        <p:nvSpPr>
          <p:cNvPr id="237" name="Google Shape;237;p5"/>
          <p:cNvSpPr txBox="1"/>
          <p:nvPr/>
        </p:nvSpPr>
        <p:spPr>
          <a:xfrm>
            <a:off x="8619975" y="3326075"/>
            <a:ext cx="27324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Título de grado o Certificación de título en trámite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8" name="Google Shape;238;p5"/>
          <p:cNvGrpSpPr/>
          <p:nvPr/>
        </p:nvGrpSpPr>
        <p:grpSpPr>
          <a:xfrm>
            <a:off x="8241443" y="3562475"/>
            <a:ext cx="423605" cy="415500"/>
            <a:chOff x="529868" y="2347400"/>
            <a:chExt cx="423605" cy="415500"/>
          </a:xfrm>
        </p:grpSpPr>
        <p:sp>
          <p:nvSpPr>
            <p:cNvPr id="239" name="Google Shape;239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5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sp>
        <p:nvSpPr>
          <p:cNvPr id="241" name="Google Shape;241;p5"/>
          <p:cNvSpPr txBox="1"/>
          <p:nvPr/>
        </p:nvSpPr>
        <p:spPr>
          <a:xfrm>
            <a:off x="8619975" y="4240475"/>
            <a:ext cx="273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Admisión al Doctorado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2" name="Google Shape;242;p5"/>
          <p:cNvGrpSpPr/>
          <p:nvPr/>
        </p:nvGrpSpPr>
        <p:grpSpPr>
          <a:xfrm>
            <a:off x="8241443" y="4248275"/>
            <a:ext cx="423605" cy="415500"/>
            <a:chOff x="529868" y="2347400"/>
            <a:chExt cx="423605" cy="415500"/>
          </a:xfrm>
        </p:grpSpPr>
        <p:sp>
          <p:nvSpPr>
            <p:cNvPr id="243" name="Google Shape;243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6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sp>
        <p:nvSpPr>
          <p:cNvPr id="245" name="Google Shape;245;p5"/>
          <p:cNvSpPr txBox="1"/>
          <p:nvPr/>
        </p:nvSpPr>
        <p:spPr>
          <a:xfrm>
            <a:off x="8619975" y="4697675"/>
            <a:ext cx="273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Copia de avance de Tesis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6" name="Google Shape;246;p5"/>
          <p:cNvGrpSpPr/>
          <p:nvPr/>
        </p:nvGrpSpPr>
        <p:grpSpPr>
          <a:xfrm>
            <a:off x="8241443" y="4705475"/>
            <a:ext cx="423605" cy="415500"/>
            <a:chOff x="529868" y="2347400"/>
            <a:chExt cx="423605" cy="415500"/>
          </a:xfrm>
        </p:grpSpPr>
        <p:sp>
          <p:nvSpPr>
            <p:cNvPr id="247" name="Google Shape;247;p5"/>
            <p:cNvSpPr/>
            <p:nvPr/>
          </p:nvSpPr>
          <p:spPr>
            <a:xfrm>
              <a:off x="529868" y="2395486"/>
              <a:ext cx="319500" cy="319500"/>
            </a:xfrm>
            <a:prstGeom prst="ellipse">
              <a:avLst/>
            </a:prstGeom>
            <a:solidFill>
              <a:srgbClr val="1D2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"/>
            <p:cNvSpPr txBox="1"/>
            <p:nvPr/>
          </p:nvSpPr>
          <p:spPr>
            <a:xfrm>
              <a:off x="545173" y="2347400"/>
              <a:ext cx="40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AR" sz="1500" u="none" cap="none" strike="noStrike">
                  <a:solidFill>
                    <a:schemeClr val="lt1"/>
                  </a:solidFill>
                  <a:latin typeface="Bitter ExtraBold"/>
                  <a:ea typeface="Bitter ExtraBold"/>
                  <a:cs typeface="Bitter ExtraBold"/>
                  <a:sym typeface="Bitter ExtraBold"/>
                </a:rPr>
                <a:t>7</a:t>
              </a:r>
              <a:endParaRPr b="0" i="0" sz="1500" u="none" cap="none" strike="noStrike">
                <a:solidFill>
                  <a:schemeClr val="lt1"/>
                </a:solidFill>
                <a:latin typeface="Bitter ExtraBold"/>
                <a:ea typeface="Bitter ExtraBold"/>
                <a:cs typeface="Bitter ExtraBold"/>
                <a:sym typeface="Bitter ExtraBold"/>
              </a:endParaRPr>
            </a:p>
          </p:txBody>
        </p:sp>
      </p:grpSp>
      <p:sp>
        <p:nvSpPr>
          <p:cNvPr id="249" name="Google Shape;249;p5"/>
          <p:cNvSpPr/>
          <p:nvPr/>
        </p:nvSpPr>
        <p:spPr>
          <a:xfrm>
            <a:off x="4722000" y="5229025"/>
            <a:ext cx="4596000" cy="1225800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"/>
          <p:cNvSpPr txBox="1"/>
          <p:nvPr/>
        </p:nvSpPr>
        <p:spPr>
          <a:xfrm>
            <a:off x="4739700" y="5484075"/>
            <a:ext cx="4596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AR" sz="1800" u="none" cap="none" strike="noStrike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En caso de no contar con la inscripción  al Posgrado tendrá tres meses luego de otorgada la beca para poder presentarla</a:t>
            </a:r>
            <a:endParaRPr i="0" sz="1800" u="none" cap="none" strike="noStrike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5"/>
          <p:cNvSpPr txBox="1"/>
          <p:nvPr/>
        </p:nvSpPr>
        <p:spPr>
          <a:xfrm>
            <a:off x="4806763" y="5176397"/>
            <a:ext cx="38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AR" sz="1800" u="none" cap="none" strike="noStrike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IMPORTANTE: </a:t>
            </a:r>
            <a:endParaRPr i="0" sz="1800" u="none" cap="none" strike="noStrike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52" name="Google Shape;252;p5"/>
          <p:cNvSpPr/>
          <p:nvPr/>
        </p:nvSpPr>
        <p:spPr>
          <a:xfrm>
            <a:off x="-49200" y="6607933"/>
            <a:ext cx="12369600" cy="2502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pic>
        <p:nvPicPr>
          <p:cNvPr id="253" name="Google Shape;253;p5"/>
          <p:cNvPicPr preferRelativeResize="0"/>
          <p:nvPr/>
        </p:nvPicPr>
        <p:blipFill rotWithShape="1">
          <a:blip r:embed="rId3">
            <a:alphaModFix/>
          </a:blip>
          <a:srcRect b="0" l="50396" r="0" t="0"/>
          <a:stretch/>
        </p:blipFill>
        <p:spPr>
          <a:xfrm>
            <a:off x="1274487" y="5916825"/>
            <a:ext cx="787813" cy="7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6216" y="5991808"/>
            <a:ext cx="2192384" cy="57701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"/>
          <p:cNvSpPr/>
          <p:nvPr/>
        </p:nvSpPr>
        <p:spPr>
          <a:xfrm>
            <a:off x="946475" y="407545"/>
            <a:ext cx="3762600" cy="188100"/>
          </a:xfrm>
          <a:prstGeom prst="rect">
            <a:avLst/>
          </a:prstGeom>
          <a:solidFill>
            <a:srgbClr val="6AA7BD">
              <a:alpha val="51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5"/>
          <p:cNvSpPr txBox="1"/>
          <p:nvPr/>
        </p:nvSpPr>
        <p:spPr>
          <a:xfrm>
            <a:off x="946475" y="41695"/>
            <a:ext cx="5974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Proceso de Presentación</a:t>
            </a:r>
            <a:endParaRPr sz="30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/>
          <p:nvPr/>
        </p:nvSpPr>
        <p:spPr>
          <a:xfrm>
            <a:off x="6445825" y="1853375"/>
            <a:ext cx="2651100" cy="539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6"/>
          <p:cNvSpPr txBox="1"/>
          <p:nvPr/>
        </p:nvSpPr>
        <p:spPr>
          <a:xfrm>
            <a:off x="6488425" y="1875125"/>
            <a:ext cx="26085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Puntos 1,2 y 3:</a:t>
            </a: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Completar con sus datos personales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6445825" y="3753600"/>
            <a:ext cx="2823000" cy="18567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6"/>
          <p:cNvSpPr txBox="1"/>
          <p:nvPr/>
        </p:nvSpPr>
        <p:spPr>
          <a:xfrm>
            <a:off x="6488400" y="3833850"/>
            <a:ext cx="2823000" cy="11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Punto 4: </a:t>
            </a: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Completar con los cargos que tenga en la FACULTAD.</a:t>
            </a:r>
            <a:endParaRPr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Debe ser certificado por la oficina de Personal de su Facultad tenga o no cargo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5" name="Google Shape;2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118" y="874239"/>
            <a:ext cx="5763299" cy="498248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6"/>
          <p:cNvSpPr/>
          <p:nvPr/>
        </p:nvSpPr>
        <p:spPr>
          <a:xfrm>
            <a:off x="946475" y="575325"/>
            <a:ext cx="3762600" cy="188100"/>
          </a:xfrm>
          <a:prstGeom prst="rect">
            <a:avLst/>
          </a:prstGeom>
          <a:solidFill>
            <a:srgbClr val="6AA7BD">
              <a:alpha val="51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"/>
          <p:cNvSpPr txBox="1"/>
          <p:nvPr/>
        </p:nvSpPr>
        <p:spPr>
          <a:xfrm>
            <a:off x="946475" y="209475"/>
            <a:ext cx="10483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Proceso de Presentación: Declaración Jurada</a:t>
            </a:r>
            <a:endParaRPr sz="30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-49200" y="6607933"/>
            <a:ext cx="12369600" cy="2502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pic>
        <p:nvPicPr>
          <p:cNvPr id="269" name="Google Shape;269;p6"/>
          <p:cNvPicPr preferRelativeResize="0"/>
          <p:nvPr/>
        </p:nvPicPr>
        <p:blipFill rotWithShape="1">
          <a:blip r:embed="rId4">
            <a:alphaModFix/>
          </a:blip>
          <a:srcRect b="0" l="50396" r="0" t="0"/>
          <a:stretch/>
        </p:blipFill>
        <p:spPr>
          <a:xfrm>
            <a:off x="1274487" y="5916825"/>
            <a:ext cx="787813" cy="7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6216" y="5991808"/>
            <a:ext cx="2192384" cy="577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"/>
          <p:cNvSpPr/>
          <p:nvPr/>
        </p:nvSpPr>
        <p:spPr>
          <a:xfrm>
            <a:off x="6718850" y="1406850"/>
            <a:ext cx="2823000" cy="1569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7"/>
          <p:cNvSpPr txBox="1"/>
          <p:nvPr/>
        </p:nvSpPr>
        <p:spPr>
          <a:xfrm flipH="1">
            <a:off x="6740275" y="1401075"/>
            <a:ext cx="28230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Punto 5 y 6: </a:t>
            </a: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Completar con los cargos que tenga en organismos oficiales, y certificar por autoridad competente ,</a:t>
            </a:r>
            <a:r>
              <a:rPr b="1"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no tenerlos dejar en blanco.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6697575" y="3304450"/>
            <a:ext cx="2823000" cy="1770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7"/>
          <p:cNvSpPr txBox="1"/>
          <p:nvPr/>
        </p:nvSpPr>
        <p:spPr>
          <a:xfrm flipH="1">
            <a:off x="6697400" y="3417100"/>
            <a:ext cx="27495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Punto 7 y 8: </a:t>
            </a: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Completar con los tareas o actividades no oficiales, y certificar por autoridad competente, </a:t>
            </a:r>
            <a:r>
              <a:rPr b="1"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no tenerlos dejar en blanco.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9" name="Google Shape;2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3572" y="861575"/>
            <a:ext cx="5497303" cy="50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7"/>
          <p:cNvSpPr/>
          <p:nvPr/>
        </p:nvSpPr>
        <p:spPr>
          <a:xfrm>
            <a:off x="946475" y="575325"/>
            <a:ext cx="3762600" cy="188100"/>
          </a:xfrm>
          <a:prstGeom prst="rect">
            <a:avLst/>
          </a:prstGeom>
          <a:solidFill>
            <a:srgbClr val="6AA7BD">
              <a:alpha val="51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7"/>
          <p:cNvSpPr txBox="1"/>
          <p:nvPr/>
        </p:nvSpPr>
        <p:spPr>
          <a:xfrm>
            <a:off x="946475" y="209475"/>
            <a:ext cx="10483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Proceso de Presentación: Declaración Jurada</a:t>
            </a:r>
            <a:endParaRPr sz="30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-49200" y="6607933"/>
            <a:ext cx="12369600" cy="2502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pic>
        <p:nvPicPr>
          <p:cNvPr id="283" name="Google Shape;283;p7"/>
          <p:cNvPicPr preferRelativeResize="0"/>
          <p:nvPr/>
        </p:nvPicPr>
        <p:blipFill rotWithShape="1">
          <a:blip r:embed="rId4">
            <a:alphaModFix/>
          </a:blip>
          <a:srcRect b="0" l="50396" r="0" t="0"/>
          <a:stretch/>
        </p:blipFill>
        <p:spPr>
          <a:xfrm>
            <a:off x="1274487" y="5916825"/>
            <a:ext cx="787813" cy="7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6216" y="5991808"/>
            <a:ext cx="2192384" cy="577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2813" y="1033750"/>
            <a:ext cx="5086550" cy="481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8"/>
          <p:cNvSpPr/>
          <p:nvPr/>
        </p:nvSpPr>
        <p:spPr>
          <a:xfrm>
            <a:off x="8284201" y="1033750"/>
            <a:ext cx="2823000" cy="10992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 txBox="1"/>
          <p:nvPr/>
        </p:nvSpPr>
        <p:spPr>
          <a:xfrm>
            <a:off x="8326776" y="1114000"/>
            <a:ext cx="2823000" cy="11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Completar con los horarios de los  puntos 4 a 7  para verificar la compatibilidad con la beca</a:t>
            </a:r>
            <a:r>
              <a:rPr b="1"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5227782" y="4389500"/>
            <a:ext cx="1434300" cy="488700"/>
          </a:xfrm>
          <a:prstGeom prst="rect">
            <a:avLst/>
          </a:prstGeom>
          <a:noFill/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7076210" y="4437800"/>
            <a:ext cx="21978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FIRMA DEL BECARIO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7076213" y="5310400"/>
            <a:ext cx="21978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FIRMA DEL DIRECTOR DE BECA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5227782" y="5208238"/>
            <a:ext cx="1434300" cy="488700"/>
          </a:xfrm>
          <a:prstGeom prst="rect">
            <a:avLst/>
          </a:prstGeom>
          <a:noFill/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8"/>
          <p:cNvCxnSpPr>
            <a:stCxn id="292" idx="3"/>
            <a:endCxn id="293" idx="1"/>
          </p:cNvCxnSpPr>
          <p:nvPr/>
        </p:nvCxnSpPr>
        <p:spPr>
          <a:xfrm>
            <a:off x="6662082" y="4633850"/>
            <a:ext cx="414000" cy="0"/>
          </a:xfrm>
          <a:prstGeom prst="straightConnector1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8"/>
          <p:cNvCxnSpPr/>
          <p:nvPr/>
        </p:nvCxnSpPr>
        <p:spPr>
          <a:xfrm>
            <a:off x="6662082" y="5506450"/>
            <a:ext cx="414000" cy="0"/>
          </a:xfrm>
          <a:prstGeom prst="straightConnector1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8"/>
          <p:cNvSpPr/>
          <p:nvPr/>
        </p:nvSpPr>
        <p:spPr>
          <a:xfrm>
            <a:off x="-49200" y="6607933"/>
            <a:ext cx="12369600" cy="2502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pic>
        <p:nvPicPr>
          <p:cNvPr id="299" name="Google Shape;299;p8"/>
          <p:cNvPicPr preferRelativeResize="0"/>
          <p:nvPr/>
        </p:nvPicPr>
        <p:blipFill rotWithShape="1">
          <a:blip r:embed="rId4">
            <a:alphaModFix/>
          </a:blip>
          <a:srcRect b="0" l="50396" r="0" t="0"/>
          <a:stretch/>
        </p:blipFill>
        <p:spPr>
          <a:xfrm>
            <a:off x="1274487" y="5916825"/>
            <a:ext cx="787813" cy="7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6216" y="5991808"/>
            <a:ext cx="2192384" cy="57701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8"/>
          <p:cNvSpPr/>
          <p:nvPr/>
        </p:nvSpPr>
        <p:spPr>
          <a:xfrm>
            <a:off x="946475" y="575325"/>
            <a:ext cx="6446400" cy="188100"/>
          </a:xfrm>
          <a:prstGeom prst="rect">
            <a:avLst/>
          </a:prstGeom>
          <a:solidFill>
            <a:srgbClr val="6AA7BD">
              <a:alpha val="51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8"/>
          <p:cNvSpPr txBox="1"/>
          <p:nvPr/>
        </p:nvSpPr>
        <p:spPr>
          <a:xfrm>
            <a:off x="946475" y="209475"/>
            <a:ext cx="10483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Proceso de Presentación: Declaración Jurada</a:t>
            </a:r>
            <a:endParaRPr sz="30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Google Shape;307;g30eab48e382_0_48"/>
          <p:cNvCxnSpPr/>
          <p:nvPr/>
        </p:nvCxnSpPr>
        <p:spPr>
          <a:xfrm>
            <a:off x="7270775" y="3424950"/>
            <a:ext cx="0" cy="1917600"/>
          </a:xfrm>
          <a:prstGeom prst="straightConnector1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8" name="Google Shape;308;g30eab48e382_0_48"/>
          <p:cNvSpPr/>
          <p:nvPr/>
        </p:nvSpPr>
        <p:spPr>
          <a:xfrm>
            <a:off x="5465750" y="5021175"/>
            <a:ext cx="2695800" cy="768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30eab48e382_0_48"/>
          <p:cNvSpPr txBox="1"/>
          <p:nvPr/>
        </p:nvSpPr>
        <p:spPr>
          <a:xfrm>
            <a:off x="5448725" y="5037950"/>
            <a:ext cx="28251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Juntar la documentación correspondiente y volver a presentar</a:t>
            </a:r>
            <a:endParaRPr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g30eab48e382_0_48"/>
          <p:cNvSpPr/>
          <p:nvPr/>
        </p:nvSpPr>
        <p:spPr>
          <a:xfrm>
            <a:off x="2551375" y="990975"/>
            <a:ext cx="6602400" cy="1015800"/>
          </a:xfrm>
          <a:prstGeom prst="rect">
            <a:avLst/>
          </a:prstGeom>
          <a:solidFill>
            <a:srgbClr val="8BD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30eab48e382_0_48"/>
          <p:cNvSpPr/>
          <p:nvPr/>
        </p:nvSpPr>
        <p:spPr>
          <a:xfrm>
            <a:off x="786775" y="2702200"/>
            <a:ext cx="3891300" cy="1909200"/>
          </a:xfrm>
          <a:prstGeom prst="rect">
            <a:avLst/>
          </a:prstGeom>
          <a:solidFill>
            <a:srgbClr val="8BD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30eab48e382_0_48"/>
          <p:cNvSpPr txBox="1"/>
          <p:nvPr/>
        </p:nvSpPr>
        <p:spPr>
          <a:xfrm>
            <a:off x="912825" y="3227014"/>
            <a:ext cx="3724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AR" sz="1800" u="none" cap="none" strike="noStrike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La carga horaria de el/la becario/a será de acuerdo a la categoría de beca que desempeñe.</a:t>
            </a:r>
            <a:endParaRPr i="0" sz="1800" u="none" cap="none" strike="noStrike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g30eab48e382_0_48"/>
          <p:cNvSpPr txBox="1"/>
          <p:nvPr/>
        </p:nvSpPr>
        <p:spPr>
          <a:xfrm>
            <a:off x="912825" y="2775788"/>
            <a:ext cx="380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AR" sz="1700" u="none" cap="none" strike="noStrike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IMPORTANTE: COMPATIBILIDAD</a:t>
            </a:r>
            <a:endParaRPr i="0" sz="1700" u="none" cap="none" strike="noStrike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314" name="Google Shape;314;g30eab48e382_0_48"/>
          <p:cNvCxnSpPr>
            <a:endCxn id="308" idx="3"/>
          </p:cNvCxnSpPr>
          <p:nvPr/>
        </p:nvCxnSpPr>
        <p:spPr>
          <a:xfrm flipH="1">
            <a:off x="8161550" y="4829775"/>
            <a:ext cx="3231300" cy="5757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5" name="Google Shape;315;g30eab48e382_0_48"/>
          <p:cNvSpPr/>
          <p:nvPr/>
        </p:nvSpPr>
        <p:spPr>
          <a:xfrm>
            <a:off x="5440075" y="3959300"/>
            <a:ext cx="2721600" cy="768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0eab48e382_0_48"/>
          <p:cNvSpPr txBox="1"/>
          <p:nvPr/>
        </p:nvSpPr>
        <p:spPr>
          <a:xfrm>
            <a:off x="5448725" y="3971150"/>
            <a:ext cx="28251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Puede renunciar o licenciar el puesto que genero la incompatibilidad</a:t>
            </a:r>
            <a:endParaRPr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7" name="Google Shape;317;g30eab48e382_0_48"/>
          <p:cNvCxnSpPr/>
          <p:nvPr/>
        </p:nvCxnSpPr>
        <p:spPr>
          <a:xfrm>
            <a:off x="9624150" y="3437100"/>
            <a:ext cx="0" cy="1433100"/>
          </a:xfrm>
          <a:prstGeom prst="straightConnector1">
            <a:avLst/>
          </a:prstGeom>
          <a:noFill/>
          <a:ln cap="flat" cmpd="sng" w="28575">
            <a:solidFill>
              <a:srgbClr val="1D25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8" name="Google Shape;318;g30eab48e382_0_48"/>
          <p:cNvSpPr/>
          <p:nvPr/>
        </p:nvSpPr>
        <p:spPr>
          <a:xfrm>
            <a:off x="8355975" y="3971450"/>
            <a:ext cx="2959500" cy="1192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1D25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1D255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30eab48e382_0_48"/>
          <p:cNvSpPr txBox="1"/>
          <p:nvPr/>
        </p:nvSpPr>
        <p:spPr>
          <a:xfrm>
            <a:off x="8355975" y="3987775"/>
            <a:ext cx="30111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AR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Solicitar autorización a Becas para postergar el inicio de la beca hasta regularizar su situación (no se modifica la fecha de finalización de la beca)</a:t>
            </a:r>
            <a:endParaRPr i="0" sz="17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g30eab48e382_0_48"/>
          <p:cNvSpPr/>
          <p:nvPr/>
        </p:nvSpPr>
        <p:spPr>
          <a:xfrm>
            <a:off x="5440075" y="2623400"/>
            <a:ext cx="5875500" cy="1015800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30eab48e382_0_48"/>
          <p:cNvSpPr txBox="1"/>
          <p:nvPr/>
        </p:nvSpPr>
        <p:spPr>
          <a:xfrm>
            <a:off x="5529775" y="2644800"/>
            <a:ext cx="587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AR" sz="1800" u="none" cap="none" strike="noStrike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Incompatibilidad: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AR" sz="1800" u="none" cap="none" strike="noStrike">
                <a:solidFill>
                  <a:srgbClr val="1D2554"/>
                </a:solidFill>
                <a:latin typeface="Open Sans"/>
                <a:ea typeface="Open Sans"/>
                <a:cs typeface="Open Sans"/>
                <a:sym typeface="Open Sans"/>
              </a:rPr>
              <a:t>Si en la revisión de la presentación se detecta una incompatibilidad, el becario puede:</a:t>
            </a:r>
            <a:endParaRPr i="0" sz="1800" u="none" cap="none" strike="noStrike">
              <a:solidFill>
                <a:srgbClr val="1D25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g30eab48e382_0_48"/>
          <p:cNvSpPr txBox="1"/>
          <p:nvPr/>
        </p:nvSpPr>
        <p:spPr>
          <a:xfrm>
            <a:off x="3236875" y="1068590"/>
            <a:ext cx="52755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AR" sz="2400" u="none" cap="none" strike="noStrike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Siempre verificar el reglamento según categoría de beca</a:t>
            </a:r>
            <a:endParaRPr i="0" sz="2400" u="none" cap="none" strike="noStrike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23" name="Google Shape;323;g30eab48e382_0_48"/>
          <p:cNvSpPr/>
          <p:nvPr/>
        </p:nvSpPr>
        <p:spPr>
          <a:xfrm>
            <a:off x="946475" y="575325"/>
            <a:ext cx="3762600" cy="188100"/>
          </a:xfrm>
          <a:prstGeom prst="rect">
            <a:avLst/>
          </a:prstGeom>
          <a:solidFill>
            <a:srgbClr val="6AA7BD">
              <a:alpha val="51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30eab48e382_0_48"/>
          <p:cNvSpPr txBox="1"/>
          <p:nvPr/>
        </p:nvSpPr>
        <p:spPr>
          <a:xfrm>
            <a:off x="946475" y="209475"/>
            <a:ext cx="10483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1D25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Proceso de Presentación: Declaración Jurada</a:t>
            </a:r>
            <a:endParaRPr sz="3000">
              <a:solidFill>
                <a:srgbClr val="1D25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25" name="Google Shape;325;g30eab48e382_0_48"/>
          <p:cNvSpPr/>
          <p:nvPr/>
        </p:nvSpPr>
        <p:spPr>
          <a:xfrm>
            <a:off x="-49200" y="6607933"/>
            <a:ext cx="12369600" cy="250200"/>
          </a:xfrm>
          <a:prstGeom prst="rect">
            <a:avLst/>
          </a:prstGeom>
          <a:solidFill>
            <a:srgbClr val="6AA7BD"/>
          </a:solidFill>
          <a:ln>
            <a:noFill/>
          </a:ln>
        </p:spPr>
        <p:txBody>
          <a:bodyPr anchorCtr="0" anchor="ctr" bIns="121550" lIns="121550" spcFirstLastPara="1" rIns="121550" wrap="square" tIns="121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1"/>
          </a:p>
        </p:txBody>
      </p:sp>
      <p:pic>
        <p:nvPicPr>
          <p:cNvPr id="326" name="Google Shape;326;g30eab48e382_0_48"/>
          <p:cNvPicPr preferRelativeResize="0"/>
          <p:nvPr/>
        </p:nvPicPr>
        <p:blipFill rotWithShape="1">
          <a:blip r:embed="rId3">
            <a:alphaModFix/>
          </a:blip>
          <a:srcRect b="0" l="50396" r="0" t="0"/>
          <a:stretch/>
        </p:blipFill>
        <p:spPr>
          <a:xfrm>
            <a:off x="1274487" y="5916825"/>
            <a:ext cx="787813" cy="79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0eab48e382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6216" y="5991808"/>
            <a:ext cx="2192384" cy="577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Monica Graciela Bazan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0x010100E64F3E82E85B3E49B1C4030684B1B22A</vt:lpwstr>
  </property>
  <property fmtid="{D5CDD505-2E9C-101B-9397-08002B2CF9AE}" pid="3" name="MediaServiceImageTags">
    <vt:lpwstr/>
  </property>
</Properties>
</file>