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404" r:id="rId3"/>
    <p:sldId id="408" r:id="rId4"/>
    <p:sldId id="409" r:id="rId5"/>
    <p:sldId id="393" r:id="rId6"/>
    <p:sldId id="394" r:id="rId7"/>
    <p:sldId id="398" r:id="rId8"/>
    <p:sldId id="410" r:id="rId9"/>
    <p:sldId id="411" r:id="rId10"/>
    <p:sldId id="412" r:id="rId11"/>
    <p:sldId id="413" r:id="rId12"/>
    <p:sldId id="387" r:id="rId13"/>
  </p:sldIdLst>
  <p:sldSz cx="12192000" cy="6858000"/>
  <p:notesSz cx="68580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4"/>
    <a:srgbClr val="86CBEA"/>
    <a:srgbClr val="606060"/>
    <a:srgbClr val="009ED6"/>
    <a:srgbClr val="0179B5"/>
    <a:srgbClr val="56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132" y="7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4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419C-29C1-4210-92C7-9E25EC6C7B50}" type="datetimeFigureOut">
              <a:rPr lang="es-AR" smtClean="0"/>
              <a:t>22/08/2019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E9FE0-D4F4-4843-A1DC-38162C5C98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229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82B9F-1795-4F91-92E2-7D7D492E3C5A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473893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93A3-149F-451C-BBF6-2B9A8AC3616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383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544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10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9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11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12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2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4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4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5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6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3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7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8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8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1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9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8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9914-F0FB-4BBA-97F2-B4D092F23211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154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4687-AD86-4857-BE8A-1A8ACD7A24AC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31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E88E-FC71-48D1-83D2-F13898867F80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053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545-EA1A-4058-916A-AF75FFC62F02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490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AF4-AD5C-41A1-8CB5-27722FF26A11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931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CCC9-5656-40A5-BC9B-CDE885285294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119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821-285D-486E-9AFF-322CDEB562DE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818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542-6222-41DA-BFD5-E4AD0C4AB247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215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8A84-A8D9-4E40-8FBF-EB96EF612C26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802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5103-8024-444F-B32C-3170A95961A5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164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3FE3-4812-452C-95A1-88DCB69AF48A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86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452B-94B4-4679-88B1-54B021F3652E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24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92082" y="2306418"/>
            <a:ext cx="8800246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AR" sz="4000" b="1" dirty="0">
                <a:solidFill>
                  <a:srgbClr val="0179B5"/>
                </a:solidFill>
                <a:latin typeface="+mn-lt"/>
              </a:rPr>
              <a:t>Universidad de Buenos Aires</a:t>
            </a:r>
            <a:br>
              <a:rPr lang="es-AR" sz="4000" b="1" dirty="0">
                <a:solidFill>
                  <a:srgbClr val="0179B5"/>
                </a:solidFill>
                <a:latin typeface="+mn-lt"/>
              </a:rPr>
            </a:br>
            <a:r>
              <a:rPr lang="es-AR" sz="4000" b="1" dirty="0">
                <a:solidFill>
                  <a:srgbClr val="0179B5"/>
                </a:solidFill>
                <a:latin typeface="+mn-lt"/>
              </a:rPr>
              <a:t>Secretaría de Ciencia y Técnica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03802" y="3416992"/>
            <a:ext cx="8788526" cy="79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0179B5"/>
                </a:solidFill>
                <a:latin typeface="+mn-lt"/>
              </a:rPr>
              <a:t>Proyectos Desarrollo Estratégico 2019</a:t>
            </a:r>
            <a:endParaRPr lang="es-AR" sz="2400" dirty="0">
              <a:solidFill>
                <a:srgbClr val="0179B5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05735" y="4212236"/>
            <a:ext cx="8786593" cy="590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000" dirty="0" smtClean="0">
                <a:solidFill>
                  <a:srgbClr val="606060"/>
                </a:solidFill>
                <a:latin typeface="+mn-lt"/>
              </a:rPr>
              <a:t>29 de Agosto 2019</a:t>
            </a:r>
            <a:endParaRPr lang="es-AR" sz="2000" dirty="0">
              <a:solidFill>
                <a:srgbClr val="606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073177"/>
            <a:ext cx="11964473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Comprobante de Liquidación y Rendición de Viáticos</a:t>
            </a:r>
            <a:endParaRPr lang="es-A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1844824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s-AR" sz="1050" b="1" dirty="0" smtClean="0">
              <a:solidFill>
                <a:srgbClr val="EE7E0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8734" r="49801" b="10389"/>
          <a:stretch/>
        </p:blipFill>
        <p:spPr bwMode="auto">
          <a:xfrm rot="21207632">
            <a:off x="402484" y="2517055"/>
            <a:ext cx="4307616" cy="37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37" y="3321469"/>
            <a:ext cx="723000" cy="79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8 CuadroTexto"/>
          <p:cNvSpPr txBox="1"/>
          <p:nvPr/>
        </p:nvSpPr>
        <p:spPr>
          <a:xfrm>
            <a:off x="4608004" y="2979629"/>
            <a:ext cx="4006204" cy="213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Liquidación día de salida y regreso</a:t>
            </a:r>
          </a:p>
          <a:p>
            <a:endParaRPr lang="es-ES" sz="1600" b="1" dirty="0" smtClean="0">
              <a:solidFill>
                <a:srgbClr val="EE7E02"/>
              </a:solidFill>
            </a:endParaRP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Salida antes de las 12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</a:rPr>
              <a:t>hs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Llegada después de las 12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</a:rPr>
              <a:t>hs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Salida después de las 12hs</a:t>
            </a: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Llegada antes de las 12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</a:rPr>
              <a:t>hs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ES" sz="1600" b="1" dirty="0" smtClean="0"/>
          </a:p>
        </p:txBody>
      </p:sp>
      <p:pic>
        <p:nvPicPr>
          <p:cNvPr id="14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37" y="4007115"/>
            <a:ext cx="723000" cy="79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20 CuadroTexto"/>
          <p:cNvSpPr txBox="1"/>
          <p:nvPr/>
        </p:nvSpPr>
        <p:spPr>
          <a:xfrm>
            <a:off x="7529623" y="3674922"/>
            <a:ext cx="2258230" cy="37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VIÁTICO COMPLETO</a:t>
            </a:r>
          </a:p>
        </p:txBody>
      </p:sp>
      <p:sp>
        <p:nvSpPr>
          <p:cNvPr id="18" name="21 CuadroTexto"/>
          <p:cNvSpPr txBox="1"/>
          <p:nvPr/>
        </p:nvSpPr>
        <p:spPr>
          <a:xfrm>
            <a:off x="7529623" y="4422292"/>
            <a:ext cx="1500894" cy="37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VIÁTICO 50%</a:t>
            </a:r>
            <a:endParaRPr lang="es-ES" b="1" dirty="0"/>
          </a:p>
        </p:txBody>
      </p:sp>
      <p:sp>
        <p:nvSpPr>
          <p:cNvPr id="19" name="8 Flecha derecha"/>
          <p:cNvSpPr/>
          <p:nvPr/>
        </p:nvSpPr>
        <p:spPr>
          <a:xfrm>
            <a:off x="7340089" y="3662985"/>
            <a:ext cx="251926" cy="4017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22 Flecha derecha"/>
          <p:cNvSpPr/>
          <p:nvPr/>
        </p:nvSpPr>
        <p:spPr>
          <a:xfrm>
            <a:off x="7340243" y="4394074"/>
            <a:ext cx="251926" cy="4017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8734" r="49801" b="10389"/>
          <a:stretch/>
        </p:blipFill>
        <p:spPr bwMode="auto">
          <a:xfrm rot="20738372">
            <a:off x="522987" y="2279780"/>
            <a:ext cx="3940300" cy="34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1073177"/>
            <a:ext cx="11964473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Comprobante de Liquidación y Rendición de Viáticos</a:t>
            </a:r>
            <a:endParaRPr lang="es-A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1844824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s-AR" sz="1050" b="1" dirty="0" smtClean="0">
              <a:solidFill>
                <a:srgbClr val="EE7E0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3" y="3979850"/>
            <a:ext cx="943320" cy="94055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5441287" y="2886035"/>
            <a:ext cx="4470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¡ IMPORTANTE!</a:t>
            </a:r>
          </a:p>
          <a:p>
            <a:r>
              <a:rPr lang="es-ES" sz="2000" b="1" dirty="0" smtClean="0"/>
              <a:t>LA PLANILLA DEBE IR ACOMPAÑADA DE:</a:t>
            </a:r>
            <a:endParaRPr lang="es-ES" b="1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5804207" y="4110171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Copia </a:t>
            </a:r>
            <a:r>
              <a:rPr lang="es-ES" sz="2000" b="1" dirty="0"/>
              <a:t>de la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documentación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que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acredite</a:t>
            </a:r>
          </a:p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cantidad de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días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liquidar.</a:t>
            </a:r>
          </a:p>
        </p:txBody>
      </p:sp>
    </p:spTree>
    <p:extLst>
      <p:ext uri="{BB962C8B-B14F-4D97-AF65-F5344CB8AC3E}">
        <p14:creationId xmlns:p14="http://schemas.microsoft.com/office/powerpoint/2010/main" val="15367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2421520"/>
            <a:ext cx="12192000" cy="1417647"/>
          </a:xfrm>
        </p:spPr>
        <p:txBody>
          <a:bodyPr>
            <a:noAutofit/>
          </a:bodyPr>
          <a:lstStyle/>
          <a:p>
            <a:pPr algn="ctr"/>
            <a:r>
              <a:rPr lang="es-AR" sz="7200" b="1" dirty="0" smtClean="0">
                <a:solidFill>
                  <a:srgbClr val="0179B5"/>
                </a:solidFill>
                <a:latin typeface="+mn-lt"/>
              </a:rPr>
              <a:t>Gracias</a:t>
            </a:r>
            <a:br>
              <a:rPr lang="es-AR" sz="7200" b="1" dirty="0" smtClean="0">
                <a:solidFill>
                  <a:srgbClr val="0179B5"/>
                </a:solidFill>
                <a:latin typeface="+mn-lt"/>
              </a:rPr>
            </a:br>
            <a:r>
              <a:rPr lang="es-AR" sz="7200" b="1" dirty="0" smtClean="0">
                <a:solidFill>
                  <a:srgbClr val="0179B5"/>
                </a:solidFill>
                <a:latin typeface="+mn-lt"/>
              </a:rPr>
              <a:t>Preguntas?</a:t>
            </a:r>
            <a:endParaRPr lang="es-AR" sz="7200" b="1" dirty="0">
              <a:solidFill>
                <a:srgbClr val="0179B5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8" y="5349469"/>
            <a:ext cx="3229344" cy="10066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40" y="5349469"/>
            <a:ext cx="2924816" cy="11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330987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6000" b="1" dirty="0" smtClean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Rendición de viáticos</a:t>
            </a:r>
            <a:endParaRPr lang="es-AR" sz="60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1136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 smtClean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</a:t>
            </a:r>
            <a:r>
              <a:rPr lang="es-AR" sz="4800" b="1" dirty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AR" sz="4800" b="1" dirty="0" smtClean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rubros rinden Viáticos?</a:t>
            </a:r>
            <a:endParaRPr lang="es-AR" sz="48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42577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A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Trabajo de Campo</a:t>
            </a:r>
          </a:p>
        </p:txBody>
      </p:sp>
    </p:spTree>
    <p:extLst>
      <p:ext uri="{BB962C8B-B14F-4D97-AF65-F5344CB8AC3E}">
        <p14:creationId xmlns:p14="http://schemas.microsoft.com/office/powerpoint/2010/main" val="26016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464" r="14994" b="2500"/>
          <a:stretch/>
        </p:blipFill>
        <p:spPr>
          <a:xfrm>
            <a:off x="588203" y="2137893"/>
            <a:ext cx="2211080" cy="38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0" y="81136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 smtClean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rindo Viáticos?</a:t>
            </a:r>
            <a:endParaRPr lang="es-AR" sz="48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71234" y="2833351"/>
            <a:ext cx="89207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En </a:t>
            </a:r>
            <a:r>
              <a:rPr lang="es-ES" sz="3200" b="1" dirty="0" smtClean="0"/>
              <a:t>Argentina a más de 50km</a:t>
            </a:r>
          </a:p>
          <a:p>
            <a:r>
              <a:rPr lang="es-ES" sz="3200" b="1" dirty="0" smtClean="0"/>
              <a:t>Con: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/>
              <a:t>Facturas Gasto por Gasto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/>
              <a:t>Planilla de Liquidación y Rendición de Viáticos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32" y="1616608"/>
            <a:ext cx="5393308" cy="461063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5910" y="785611"/>
            <a:ext cx="11977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 smtClean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Viáticos</a:t>
            </a:r>
            <a:endParaRPr lang="es-AR" sz="48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3487" y="2009104"/>
            <a:ext cx="1137204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AR" sz="2400" b="1" dirty="0">
                <a:latin typeface="Calibri" pitchFamily="34" charset="0"/>
                <a:cs typeface="Calibri" pitchFamily="34" charset="0"/>
              </a:rPr>
              <a:t>Asignación fija diaria</a:t>
            </a:r>
            <a:r>
              <a:rPr lang="es-AR" sz="2400" dirty="0">
                <a:latin typeface="Calibri" pitchFamily="34" charset="0"/>
                <a:cs typeface="Calibri" pitchFamily="34" charset="0"/>
              </a:rPr>
              <a:t>, que se concede a los </a:t>
            </a:r>
            <a:r>
              <a:rPr lang="es-AR" sz="2400" b="1" dirty="0">
                <a:latin typeface="Calibri" pitchFamily="34" charset="0"/>
                <a:cs typeface="Calibri" pitchFamily="34" charset="0"/>
              </a:rPr>
              <a:t>integrantes del proyecto </a:t>
            </a:r>
            <a:r>
              <a:rPr lang="es-AR" sz="2400" dirty="0">
                <a:latin typeface="Calibri" pitchFamily="34" charset="0"/>
                <a:cs typeface="Calibri" pitchFamily="34" charset="0"/>
              </a:rPr>
              <a:t>de investigación, con </a:t>
            </a:r>
            <a:r>
              <a:rPr lang="es-AR" sz="2400" b="1" dirty="0">
                <a:latin typeface="Calibri" pitchFamily="34" charset="0"/>
                <a:cs typeface="Calibri" pitchFamily="34" charset="0"/>
              </a:rPr>
              <a:t>exclusión de los pasajes</a:t>
            </a:r>
            <a:r>
              <a:rPr lang="es-AR" sz="2400" dirty="0">
                <a:latin typeface="Calibri" pitchFamily="34" charset="0"/>
                <a:cs typeface="Calibri" pitchFamily="34" charset="0"/>
              </a:rPr>
              <a:t>, para atender todos los gastos personales que le ocasione el cumplimiento de las tareas propias del proyecto cuando </a:t>
            </a:r>
            <a:r>
              <a:rPr lang="es-AR" sz="2400" b="1" dirty="0">
                <a:latin typeface="Calibri" pitchFamily="34" charset="0"/>
                <a:cs typeface="Calibri" pitchFamily="34" charset="0"/>
              </a:rPr>
              <a:t>VIAJE DENTRO DEL PAÍS a lugares alejados a mas de 50kms. </a:t>
            </a:r>
            <a:r>
              <a:rPr lang="es-AR" sz="2400" dirty="0">
                <a:latin typeface="Calibri" pitchFamily="34" charset="0"/>
                <a:cs typeface="Calibri" pitchFamily="34" charset="0"/>
              </a:rPr>
              <a:t>de la Unidad Académica sede del proyecto.</a:t>
            </a:r>
          </a:p>
        </p:txBody>
      </p:sp>
    </p:spTree>
    <p:extLst>
      <p:ext uri="{BB962C8B-B14F-4D97-AF65-F5344CB8AC3E}">
        <p14:creationId xmlns:p14="http://schemas.microsoft.com/office/powerpoint/2010/main" val="15318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01729" y="1931831"/>
            <a:ext cx="1140571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ASIGNACIÓN FIJA DIARIA,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que se concede a los integrantes del proyecto de investigación, con exclusión de los pasajes, 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para atender todos los gastos personales que le ocasione el cumplimiento de las tareas propias del proyecto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cuando VIAJE DENTRO DEL PAÍS a lugares alejados a mas de 50kms. de la Unidad Académica sede del proyecto.</a:t>
            </a:r>
          </a:p>
        </p:txBody>
      </p:sp>
      <p:graphicFrame>
        <p:nvGraphicFramePr>
          <p:cNvPr id="4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58425"/>
              </p:ext>
            </p:extLst>
          </p:nvPr>
        </p:nvGraphicFramePr>
        <p:xfrm>
          <a:off x="1696302" y="3498091"/>
          <a:ext cx="8496944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ZONA</a:t>
                      </a:r>
                      <a:endParaRPr lang="es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PESOS</a:t>
                      </a:r>
                      <a:endParaRPr lang="es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Región Noroeste: </a:t>
                      </a:r>
                      <a:r>
                        <a:rPr lang="es-ES" sz="1600" dirty="0" smtClean="0"/>
                        <a:t>Jujuy,</a:t>
                      </a:r>
                      <a:r>
                        <a:rPr lang="es-ES" sz="1600" baseline="0" dirty="0" smtClean="0"/>
                        <a:t> Salta, Tucumán, Catamarca y La Rioja.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2.054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Región Noreste: </a:t>
                      </a:r>
                      <a:r>
                        <a:rPr lang="es-ES" sz="1600" dirty="0" smtClean="0"/>
                        <a:t>Misiones, Corrientes, Entre Ríos,</a:t>
                      </a:r>
                      <a:r>
                        <a:rPr lang="es-ES" sz="1600" baseline="0" dirty="0" smtClean="0"/>
                        <a:t> Formosa y Chaco.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1.435</a:t>
                      </a:r>
                      <a:endParaRPr lang="es-ES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Región Cuyo: </a:t>
                      </a:r>
                      <a:r>
                        <a:rPr lang="es-ES" sz="1600" dirty="0" smtClean="0"/>
                        <a:t>San Juan,</a:t>
                      </a:r>
                      <a:r>
                        <a:rPr lang="es-ES" sz="1600" baseline="0" dirty="0" smtClean="0"/>
                        <a:t> Mendoza y San Luis.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2.054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Región Centro</a:t>
                      </a:r>
                      <a:r>
                        <a:rPr lang="es-ES" sz="1600" dirty="0" smtClean="0"/>
                        <a:t>: Córdoba, Santiago del Estero, Santa Fe y La Pampa.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1.715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Región Sur: </a:t>
                      </a:r>
                      <a:r>
                        <a:rPr lang="es-ES" sz="1600" dirty="0" smtClean="0"/>
                        <a:t>Neuquén, Río</a:t>
                      </a:r>
                      <a:r>
                        <a:rPr lang="es-ES" sz="1600" baseline="0" dirty="0" smtClean="0"/>
                        <a:t> Negro, Chubut, Santa Cruz y Tierra del Fuego.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2.508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Región Metropolitana:</a:t>
                      </a:r>
                      <a:r>
                        <a:rPr lang="es-ES" sz="1600" b="1" baseline="0" dirty="0" smtClean="0"/>
                        <a:t> </a:t>
                      </a:r>
                      <a:r>
                        <a:rPr lang="es-ES" sz="1600" baseline="0" dirty="0" smtClean="0"/>
                        <a:t>Provincia de Buenos Aires.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1.435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5910" y="785611"/>
            <a:ext cx="11977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 smtClean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Viáticos</a:t>
            </a:r>
            <a:endParaRPr lang="es-AR" sz="48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9" y="1854277"/>
            <a:ext cx="1834715" cy="183471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21" y="2255526"/>
            <a:ext cx="1830999" cy="18309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7" y="1854277"/>
            <a:ext cx="2373774" cy="23668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0" y="1073177"/>
            <a:ext cx="1196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Viáticos</a:t>
            </a:r>
            <a:endParaRPr lang="es-AR" sz="48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02459" y="2693971"/>
            <a:ext cx="7604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LOS PASAJES </a:t>
            </a:r>
            <a:r>
              <a:rPr lang="es-ES" sz="2800" dirty="0"/>
              <a:t>se rinden en la </a:t>
            </a:r>
            <a:r>
              <a:rPr lang="es-ES" sz="2800" b="1" dirty="0"/>
              <a:t>planilla de gastos </a:t>
            </a:r>
            <a:r>
              <a:rPr lang="es-ES" sz="2800" dirty="0"/>
              <a:t>adjuntando</a:t>
            </a:r>
            <a:r>
              <a:rPr lang="es-ES" sz="2800" b="1" dirty="0"/>
              <a:t> comprobante/boleto/ticket.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03354" y="5010885"/>
            <a:ext cx="11503542" cy="109426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s-AR" sz="1800" dirty="0" smtClean="0">
                <a:latin typeface="Calibri" pitchFamily="34" charset="0"/>
                <a:cs typeface="Calibri" pitchFamily="34" charset="0"/>
              </a:rPr>
              <a:t>Asignación fija diaria que se concede a los integrantes del proyecto de investigación, </a:t>
            </a:r>
            <a:r>
              <a:rPr lang="es-AR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 EXCLUSIÓN DE LOS PASAJES, </a:t>
            </a:r>
            <a:r>
              <a:rPr lang="es-AR" sz="1800" dirty="0" smtClean="0">
                <a:latin typeface="Calibri" pitchFamily="34" charset="0"/>
                <a:cs typeface="Calibri" pitchFamily="34" charset="0"/>
              </a:rPr>
              <a:t>para atender todos los gastos personales que le ocasione el cumplimiento de las tareas propias del proyecto cuando VIAJE DENTRO DEL PAÍS a lugares alejados a mas de 50kms. de la Unidad Académica sede del proyecto.</a:t>
            </a:r>
          </a:p>
        </p:txBody>
      </p:sp>
    </p:spTree>
    <p:extLst>
      <p:ext uri="{BB962C8B-B14F-4D97-AF65-F5344CB8AC3E}">
        <p14:creationId xmlns:p14="http://schemas.microsoft.com/office/powerpoint/2010/main" val="30309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073177"/>
            <a:ext cx="1196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b="1" dirty="0">
                <a:solidFill>
                  <a:srgbClr val="007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Viáticos</a:t>
            </a:r>
            <a:endParaRPr lang="es-AR" sz="4800" dirty="0">
              <a:solidFill>
                <a:srgbClr val="0079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10585" r="-2162" b="12631"/>
          <a:stretch/>
        </p:blipFill>
        <p:spPr>
          <a:xfrm>
            <a:off x="917788" y="2077605"/>
            <a:ext cx="2574092" cy="1683704"/>
          </a:xfrm>
          <a:prstGeom prst="rect">
            <a:avLst/>
          </a:prstGeom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9" y="2103765"/>
            <a:ext cx="1473573" cy="1469251"/>
          </a:xfrm>
          <a:prstGeom prst="rect">
            <a:avLst/>
          </a:prstGeom>
        </p:spPr>
      </p:pic>
      <p:cxnSp>
        <p:nvCxnSpPr>
          <p:cNvPr id="11" name="13 Conector angular"/>
          <p:cNvCxnSpPr/>
          <p:nvPr/>
        </p:nvCxnSpPr>
        <p:spPr>
          <a:xfrm>
            <a:off x="1136901" y="3672780"/>
            <a:ext cx="783436" cy="464425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8" y="2557060"/>
            <a:ext cx="1147148" cy="114378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723610" y="2719402"/>
            <a:ext cx="470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SÓLO</a:t>
            </a:r>
            <a:r>
              <a:rPr lang="es-ES" sz="2000" dirty="0" smtClean="0"/>
              <a:t> de los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INTEGRANTES</a:t>
            </a:r>
            <a:r>
              <a:rPr lang="es-ES" sz="2000" dirty="0" smtClean="0"/>
              <a:t> del proyecto.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2062082" y="3787469"/>
            <a:ext cx="655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INVESTIGADORES INVITADOS:</a:t>
            </a:r>
          </a:p>
          <a:p>
            <a:r>
              <a:rPr lang="es-ES" dirty="0"/>
              <a:t>solicitar </a:t>
            </a:r>
            <a:r>
              <a:rPr lang="es-ES" b="1" dirty="0"/>
              <a:t>AUTORIZACIÓN PREVIA  </a:t>
            </a:r>
            <a:r>
              <a:rPr lang="es-ES" dirty="0"/>
              <a:t>al Depto. de Subsidios de la </a:t>
            </a:r>
            <a:r>
              <a:rPr lang="es-ES" dirty="0" err="1"/>
              <a:t>SECyT</a:t>
            </a:r>
            <a:r>
              <a:rPr lang="es-ES" dirty="0"/>
              <a:t>.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243906" y="5101652"/>
            <a:ext cx="11514505" cy="150520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s-AR" sz="1800" dirty="0" smtClean="0">
                <a:latin typeface="Calibri" pitchFamily="34" charset="0"/>
                <a:cs typeface="Calibri" pitchFamily="34" charset="0"/>
              </a:rPr>
              <a:t>Asignación fija diaria </a:t>
            </a:r>
            <a:r>
              <a:rPr lang="es-AR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QUE SE CONCEDE A LOS INTEGRANTES DEL PROYECTO DE INVESTIGACIÓN,</a:t>
            </a:r>
            <a:r>
              <a:rPr lang="es-AR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AR" sz="1800" dirty="0" smtClean="0">
                <a:latin typeface="Calibri" pitchFamily="34" charset="0"/>
                <a:cs typeface="Calibri" pitchFamily="34" charset="0"/>
              </a:rPr>
              <a:t>con exclusión de los pasajes, para atender todos los gastos personales que le ocasione el cumplimiento de las tareas propias del proyecto cuando VIAJE DENTRO DEL PAÍS a lugares alejados a mas de 50kms. de la Unidad Académica sede del proyecto.</a:t>
            </a:r>
          </a:p>
        </p:txBody>
      </p:sp>
    </p:spTree>
    <p:extLst>
      <p:ext uri="{BB962C8B-B14F-4D97-AF65-F5344CB8AC3E}">
        <p14:creationId xmlns:p14="http://schemas.microsoft.com/office/powerpoint/2010/main" val="42175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073177"/>
            <a:ext cx="11964473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Comprobante de Liquidación y Rendición de Viáticos</a:t>
            </a:r>
            <a:endParaRPr lang="es-A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1844824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s-AR" sz="1050" b="1" dirty="0" smtClean="0">
              <a:solidFill>
                <a:srgbClr val="EE7E0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28734" r="49801" b="10389"/>
          <a:stretch/>
        </p:blipFill>
        <p:spPr bwMode="auto">
          <a:xfrm>
            <a:off x="140875" y="2024900"/>
            <a:ext cx="5091536" cy="444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84" y="4350099"/>
            <a:ext cx="720080" cy="78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84" y="3121804"/>
            <a:ext cx="720080" cy="78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12 CuadroTexto"/>
          <p:cNvSpPr txBox="1"/>
          <p:nvPr/>
        </p:nvSpPr>
        <p:spPr>
          <a:xfrm>
            <a:off x="5438986" y="3171022"/>
            <a:ext cx="50814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</a:t>
            </a:r>
            <a:r>
              <a:rPr lang="es-ES" sz="1600" b="1" dirty="0" smtClean="0"/>
              <a:t>ebo demostrar los días que duró el viaje.</a:t>
            </a: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¿CÓMO?</a:t>
            </a:r>
          </a:p>
          <a:p>
            <a:r>
              <a:rPr lang="es-ES" sz="1400" b="1" dirty="0" smtClean="0"/>
              <a:t>Adjuntando tickets, peajes, gastos en ruta, </a:t>
            </a:r>
          </a:p>
          <a:p>
            <a:r>
              <a:rPr lang="es-ES" sz="1400" b="1" dirty="0" smtClean="0"/>
              <a:t>o comprobantes de alojamiento</a:t>
            </a:r>
            <a:r>
              <a:rPr lang="es-ES" sz="1600" b="1" dirty="0" smtClean="0"/>
              <a:t>.</a:t>
            </a:r>
          </a:p>
        </p:txBody>
      </p:sp>
      <p:sp>
        <p:nvSpPr>
          <p:cNvPr id="24" name="13 CuadroTexto"/>
          <p:cNvSpPr txBox="1"/>
          <p:nvPr/>
        </p:nvSpPr>
        <p:spPr>
          <a:xfrm>
            <a:off x="5450384" y="4456047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Si presento la rendición de viáticos</a:t>
            </a:r>
          </a:p>
          <a:p>
            <a:r>
              <a:rPr lang="es-ES" sz="1600" b="1" dirty="0" smtClean="0">
                <a:solidFill>
                  <a:srgbClr val="EE7E02"/>
                </a:solidFill>
              </a:rPr>
              <a:t>           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s-ES" sz="1600" b="1" dirty="0" smtClean="0"/>
              <a:t> debo presentar las facturas.</a:t>
            </a:r>
          </a:p>
          <a:p>
            <a:r>
              <a:rPr lang="es-ES" sz="1600" dirty="0" smtClean="0"/>
              <a:t>            Evitar la duplicación de gastos</a:t>
            </a:r>
            <a:endParaRPr lang="es-ES" sz="1600" dirty="0"/>
          </a:p>
        </p:txBody>
      </p:sp>
      <p:sp>
        <p:nvSpPr>
          <p:cNvPr id="25" name="14 CuadroTexto"/>
          <p:cNvSpPr txBox="1"/>
          <p:nvPr/>
        </p:nvSpPr>
        <p:spPr>
          <a:xfrm>
            <a:off x="5438986" y="5516652"/>
            <a:ext cx="508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El importe total debe incluirse en la planilla de gastos</a:t>
            </a:r>
          </a:p>
          <a:p>
            <a:r>
              <a:rPr lang="es-ES" sz="1600" dirty="0" smtClean="0"/>
              <a:t>y adjuntar el comprobante de liquidación (no las facturas).</a:t>
            </a:r>
            <a:endParaRPr lang="es-ES" sz="1600" dirty="0"/>
          </a:p>
        </p:txBody>
      </p:sp>
      <p:pic>
        <p:nvPicPr>
          <p:cNvPr id="2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84" y="5358211"/>
            <a:ext cx="720080" cy="78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1E31334EDA1B4AB7C89F0337713AB3" ma:contentTypeVersion="0" ma:contentTypeDescription="Crear nuevo documento." ma:contentTypeScope="" ma:versionID="d355ff6575096985a44d09c9d9e21f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DA5732-F3C5-4BFB-9D6A-FA8F80FDF39E}"/>
</file>

<file path=customXml/itemProps2.xml><?xml version="1.0" encoding="utf-8"?>
<ds:datastoreItem xmlns:ds="http://schemas.openxmlformats.org/officeDocument/2006/customXml" ds:itemID="{84823A5A-1AEB-4802-87A1-0FCE2F487ED4}"/>
</file>

<file path=customXml/itemProps3.xml><?xml version="1.0" encoding="utf-8"?>
<ds:datastoreItem xmlns:ds="http://schemas.openxmlformats.org/officeDocument/2006/customXml" ds:itemID="{717D3FCE-DC54-491D-97C6-2C5464ACBE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5101</TotalTime>
  <Words>567</Words>
  <Application>Microsoft Office PowerPoint</Application>
  <PresentationFormat>Panorámica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Wingdings</vt:lpstr>
      <vt:lpstr>Arial</vt:lpstr>
      <vt:lpstr>Calibri</vt:lpstr>
      <vt:lpstr>Calibri Light</vt:lpstr>
      <vt:lpstr>Tema de Office</vt:lpstr>
      <vt:lpstr>Universidad de Buenos Aires Secretaría de Ciencia y Técnica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Preguntas?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Denisse Cufre</dc:creator>
  <cp:lastModifiedBy>Martin Andrea Calissano</cp:lastModifiedBy>
  <cp:revision>461</cp:revision>
  <cp:lastPrinted>2018-05-02T19:46:49Z</cp:lastPrinted>
  <dcterms:created xsi:type="dcterms:W3CDTF">2016-08-17T17:06:51Z</dcterms:created>
  <dcterms:modified xsi:type="dcterms:W3CDTF">2019-08-22T15:39:21Z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0x010100A41E31334EDA1B4AB7C89F0337713AB3</vt:lpwstr>
  </property>
</Properties>
</file>