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7" r:id="rId3"/>
    <p:sldId id="392" r:id="rId4"/>
    <p:sldId id="404" r:id="rId5"/>
    <p:sldId id="393" r:id="rId6"/>
    <p:sldId id="394" r:id="rId7"/>
    <p:sldId id="396" r:id="rId8"/>
    <p:sldId id="397" r:id="rId9"/>
    <p:sldId id="399" r:id="rId10"/>
    <p:sldId id="334" r:id="rId11"/>
    <p:sldId id="335" r:id="rId12"/>
    <p:sldId id="336" r:id="rId13"/>
    <p:sldId id="403" r:id="rId14"/>
    <p:sldId id="354" r:id="rId15"/>
    <p:sldId id="400" r:id="rId16"/>
    <p:sldId id="266" r:id="rId17"/>
  </p:sldIdLst>
  <p:sldSz cx="12192000" cy="6858000"/>
  <p:notesSz cx="6858000" cy="92964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4"/>
    <a:srgbClr val="0179B5"/>
    <a:srgbClr val="009ED6"/>
    <a:srgbClr val="86CBEA"/>
    <a:srgbClr val="606060"/>
    <a:srgbClr val="56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132" y="7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419C-29C1-4210-92C7-9E25EC6C7B50}" type="datetimeFigureOut">
              <a:rPr lang="es-AR" smtClean="0"/>
              <a:t>22/08/2019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E9FE0-D4F4-4843-A1DC-38162C5C98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29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2B9F-1795-4F91-92E2-7D7D492E3C5A}" type="datetimeFigureOut">
              <a:rPr lang="es-AR" smtClean="0"/>
              <a:pPr/>
              <a:t>22/08/2019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473893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93A3-149F-451C-BBF6-2B9A8AC3616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8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544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48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935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12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4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14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502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2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8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4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8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5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3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6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7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6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>
                <a:solidFill>
                  <a:prstClr val="black"/>
                </a:solidFill>
              </a:rPr>
              <a:pPr/>
              <a:t>8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7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593A3-149F-451C-BBF6-2B9A8AC3616E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688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9914-F0FB-4BBA-97F2-B4D092F23211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154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4687-AD86-4857-BE8A-1A8ACD7A24AC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31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E88E-FC71-48D1-83D2-F13898867F80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053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B476-0852-4F92-B4CC-9CC4FE59586E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7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4F5-CD85-4024-A396-48A32BD178D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28F-E8D4-4808-BB42-C6E201B73619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5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E75-F168-4877-B1B7-7196DE9D552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8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C48F-4760-4F01-AEDC-DB9D44CE77B7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2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A926-A347-42F5-A939-EDCFC9EE033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4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EBB1-A6AB-47F2-9E66-F1FAD1DE7EB8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581E-3599-4AA9-94A1-8260AB568F3A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545-EA1A-4058-916A-AF75FFC62F02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4904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F34-6C10-421C-9892-5773F2532BB3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3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DE6C-2ADE-48D3-B2A8-A411B4E416D7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6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B7B-3721-4D80-BA5A-2714EBEAE73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8AF4-AD5C-41A1-8CB5-27722FF26A11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931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CCC9-5656-40A5-BC9B-CDE885285294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119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D821-285D-486E-9AFF-322CDEB562DE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818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542-6222-41DA-BFD5-E4AD0C4AB247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21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8A84-A8D9-4E40-8FBF-EB96EF612C26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580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5103-8024-444F-B32C-3170A95961A5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164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3FE3-4812-452C-95A1-88DCB69AF48A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86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452B-94B4-4679-88B1-54B021F3652E}" type="datetime1">
              <a:rPr lang="es-AR" smtClean="0"/>
              <a:t>22/08/2019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AA0E-E27E-418B-B371-ABB37ED4F7CC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24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668F-DFA2-4032-9294-BDFE471ECEE8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22/08/2019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AA0E-E27E-418B-B371-ABB37ED4F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92082" y="2306418"/>
            <a:ext cx="8800246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AR" sz="4000" b="1" dirty="0">
                <a:solidFill>
                  <a:srgbClr val="0179B5"/>
                </a:solidFill>
                <a:latin typeface="+mn-lt"/>
              </a:rPr>
              <a:t>Universidad de Buenos Aires</a:t>
            </a:r>
            <a:br>
              <a:rPr lang="es-AR" sz="4000" b="1" dirty="0">
                <a:solidFill>
                  <a:srgbClr val="0179B5"/>
                </a:solidFill>
                <a:latin typeface="+mn-lt"/>
              </a:rPr>
            </a:br>
            <a:r>
              <a:rPr lang="es-AR" sz="4000" b="1" dirty="0">
                <a:solidFill>
                  <a:srgbClr val="0179B5"/>
                </a:solidFill>
                <a:latin typeface="+mn-lt"/>
              </a:rPr>
              <a:t>Secretaría de Ciencia y Técnica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03802" y="3416992"/>
            <a:ext cx="8788526" cy="79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0179B5"/>
                </a:solidFill>
                <a:latin typeface="+mn-lt"/>
              </a:rPr>
              <a:t>Proyectos Desarrollo Estratégico 2019</a:t>
            </a:r>
            <a:endParaRPr lang="es-AR" sz="2400" dirty="0">
              <a:solidFill>
                <a:srgbClr val="0179B5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905735" y="4212236"/>
            <a:ext cx="8786593" cy="590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000" dirty="0" smtClean="0">
                <a:solidFill>
                  <a:srgbClr val="606060"/>
                </a:solidFill>
                <a:latin typeface="+mn-lt"/>
              </a:rPr>
              <a:t>29 de Agosto 2019</a:t>
            </a:r>
            <a:endParaRPr lang="es-AR" sz="2000" dirty="0">
              <a:solidFill>
                <a:srgbClr val="606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4" y="1687157"/>
            <a:ext cx="445057" cy="443751"/>
          </a:xfrm>
          <a:prstGeom prst="rect">
            <a:avLst/>
          </a:prstGeom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753680" y="1674209"/>
            <a:ext cx="7884876" cy="9133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AR" sz="2800" b="1" dirty="0" smtClean="0">
                <a:latin typeface="Calibri" pitchFamily="34" charset="0"/>
                <a:cs typeface="Calibri" pitchFamily="34" charset="0"/>
              </a:rPr>
              <a:t>El investigador no se encuentra en el proyecto.</a:t>
            </a:r>
          </a:p>
        </p:txBody>
      </p:sp>
      <p:pic>
        <p:nvPicPr>
          <p:cNvPr id="9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4" y="2816716"/>
            <a:ext cx="445057" cy="5110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53679" y="2826488"/>
            <a:ext cx="86312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No se aceptarán gastos de personas que no formen parte del proyecto de investigación.</a:t>
            </a:r>
          </a:p>
          <a:p>
            <a:r>
              <a:rPr lang="es-ES" sz="2800" dirty="0">
                <a:solidFill>
                  <a:srgbClr val="0179B5"/>
                </a:solidFill>
              </a:rPr>
              <a:t>Si se realizó una incorporación que por distintos motivos no hubiera llegado a nuestras bases, deberá adjuntarse copia de dicha nota de alta con firma, sello y fecha de recepción de la oficina correspondiente. Caso contrario deberá excluir los gastos de la rendición.</a:t>
            </a:r>
          </a:p>
        </p:txBody>
      </p:sp>
    </p:spTree>
    <p:extLst>
      <p:ext uri="{BB962C8B-B14F-4D97-AF65-F5344CB8AC3E}">
        <p14:creationId xmlns:p14="http://schemas.microsoft.com/office/powerpoint/2010/main" val="20352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2" y="1185699"/>
            <a:ext cx="445057" cy="44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95883" y="1185699"/>
            <a:ext cx="674361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cotización moneda extranjera</a:t>
            </a:r>
          </a:p>
        </p:txBody>
      </p:sp>
      <p:pic>
        <p:nvPicPr>
          <p:cNvPr id="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2" y="2070509"/>
            <a:ext cx="445057" cy="529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95883" y="2038532"/>
            <a:ext cx="8781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179B5"/>
                </a:solidFill>
              </a:rPr>
              <a:t>Es </a:t>
            </a:r>
            <a:r>
              <a:rPr lang="es-ES" sz="2400" b="1" dirty="0">
                <a:solidFill>
                  <a:srgbClr val="0179B5"/>
                </a:solidFill>
              </a:rPr>
              <a:t>OBLIGATORIO</a:t>
            </a:r>
            <a:r>
              <a:rPr lang="es-ES" sz="2400" dirty="0">
                <a:solidFill>
                  <a:srgbClr val="0179B5"/>
                </a:solidFill>
              </a:rPr>
              <a:t> adjuntar a la rendición la </a:t>
            </a:r>
            <a:r>
              <a:rPr lang="es-ES" sz="2400" b="1" dirty="0">
                <a:solidFill>
                  <a:srgbClr val="0179B5"/>
                </a:solidFill>
              </a:rPr>
              <a:t>cotización de la divisa </a:t>
            </a:r>
            <a:r>
              <a:rPr lang="es-ES" sz="2400" dirty="0" smtClean="0">
                <a:solidFill>
                  <a:srgbClr val="0179B5"/>
                </a:solidFill>
              </a:rPr>
              <a:t>correspondiente, </a:t>
            </a:r>
            <a:r>
              <a:rPr lang="es-ES" sz="2400" dirty="0">
                <a:solidFill>
                  <a:srgbClr val="0179B5"/>
                </a:solidFill>
              </a:rPr>
              <a:t>obtenidas de páginas oficiales (Banco Central de la República Argentina o Banco Nación).</a:t>
            </a:r>
          </a:p>
        </p:txBody>
      </p:sp>
      <p:pic>
        <p:nvPicPr>
          <p:cNvPr id="8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2" y="3823401"/>
            <a:ext cx="445057" cy="443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95882" y="3773984"/>
            <a:ext cx="3269549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 smtClean="0">
                <a:latin typeface="Calibri" pitchFamily="34" charset="0"/>
                <a:cs typeface="Calibri" pitchFamily="34" charset="0"/>
              </a:rPr>
              <a:t>Faltan presupuestos.</a:t>
            </a:r>
            <a:endParaRPr lang="es-A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2" y="4650923"/>
            <a:ext cx="445057" cy="51344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295882" y="4611231"/>
            <a:ext cx="8520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Si la </a:t>
            </a:r>
            <a:r>
              <a:rPr lang="es-ES" sz="2000" b="1" dirty="0"/>
              <a:t>factura supera los $ 15.000</a:t>
            </a:r>
            <a:r>
              <a:rPr lang="es-ES" sz="2000" dirty="0"/>
              <a:t>.- es </a:t>
            </a:r>
            <a:r>
              <a:rPr lang="es-ES" sz="2000" b="1" dirty="0"/>
              <a:t>OBLIGATORIO</a:t>
            </a:r>
            <a:r>
              <a:rPr lang="es-ES" sz="2000" dirty="0"/>
              <a:t> presentar </a:t>
            </a:r>
            <a:r>
              <a:rPr lang="es-ES" sz="2000" b="1" dirty="0"/>
              <a:t>3 presupuestos</a:t>
            </a:r>
            <a:r>
              <a:rPr lang="es-ES" sz="2000" dirty="0"/>
              <a:t>. </a:t>
            </a:r>
            <a:endParaRPr lang="es-ES" sz="2000" dirty="0" smtClean="0"/>
          </a:p>
          <a:p>
            <a:r>
              <a:rPr lang="es-ES" sz="2000" u="sng" dirty="0" smtClean="0"/>
              <a:t>Excepciones</a:t>
            </a:r>
            <a:r>
              <a:rPr lang="es-ES" sz="2000" dirty="0" smtClean="0"/>
              <a:t>:</a:t>
            </a:r>
            <a:r>
              <a:rPr lang="es-ES" sz="2000" b="1" dirty="0" smtClean="0"/>
              <a:t> </a:t>
            </a:r>
            <a:r>
              <a:rPr lang="es-ES" sz="2000" dirty="0" smtClean="0"/>
              <a:t>Si </a:t>
            </a:r>
            <a:r>
              <a:rPr lang="es-ES" sz="2000" dirty="0"/>
              <a:t>fuera el </a:t>
            </a:r>
            <a:r>
              <a:rPr lang="es-ES" sz="2000" u="sng" dirty="0"/>
              <a:t>único proveedor </a:t>
            </a:r>
            <a:r>
              <a:rPr lang="es-ES" sz="2000" u="sng" dirty="0" smtClean="0"/>
              <a:t>comprobable </a:t>
            </a:r>
            <a:r>
              <a:rPr lang="es-ES" sz="2000" dirty="0" smtClean="0"/>
              <a:t>del </a:t>
            </a:r>
            <a:r>
              <a:rPr lang="es-ES" sz="2000" dirty="0"/>
              <a:t>insumo </a:t>
            </a:r>
            <a:r>
              <a:rPr lang="es-ES" sz="2000" u="sng" dirty="0"/>
              <a:t>deberá presentar </a:t>
            </a:r>
            <a:r>
              <a:rPr lang="es-ES" sz="2000" u="sng" dirty="0" smtClean="0"/>
              <a:t>la DDJJ </a:t>
            </a:r>
            <a:r>
              <a:rPr lang="es-ES" sz="2000" dirty="0" smtClean="0"/>
              <a:t>de compra directa propuesta por la </a:t>
            </a:r>
            <a:r>
              <a:rPr lang="es-ES" sz="2000" dirty="0" err="1" smtClean="0"/>
              <a:t>SeCyT</a:t>
            </a:r>
            <a:r>
              <a:rPr lang="es-ES" sz="2000" dirty="0" smtClean="0"/>
              <a:t>. Esta se encuentra disponible en las planillas para la rendición de proyectos </a:t>
            </a:r>
            <a:r>
              <a:rPr lang="es-ES" sz="2000" dirty="0" err="1" smtClean="0"/>
              <a:t>UBACyT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Por </a:t>
            </a:r>
            <a:r>
              <a:rPr lang="es-ES" sz="2000" u="sng" dirty="0" smtClean="0"/>
              <a:t>condición de EXCLUSIVIDAD</a:t>
            </a:r>
            <a:r>
              <a:rPr lang="es-ES" sz="2000" dirty="0" smtClean="0"/>
              <a:t>, deberá presentar documentación emitida por el proveedor (Certificado de representación vigente).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894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23" y="1447023"/>
            <a:ext cx="445057" cy="4437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03109" y="1371362"/>
            <a:ext cx="3960251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Copia de </a:t>
            </a:r>
            <a:r>
              <a:rPr lang="es-AR" sz="2800" b="1" dirty="0" smtClean="0">
                <a:latin typeface="Calibri" pitchFamily="34" charset="0"/>
                <a:cs typeface="Calibri" pitchFamily="34" charset="0"/>
              </a:rPr>
              <a:t> Factura/ Ticket.</a:t>
            </a:r>
            <a:endParaRPr lang="es-A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22" y="2149559"/>
            <a:ext cx="445057" cy="5421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03108" y="2149559"/>
            <a:ext cx="8595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Deben presentarse los documentos </a:t>
            </a:r>
            <a:r>
              <a:rPr lang="es-ES" sz="2800" u="sng" dirty="0">
                <a:solidFill>
                  <a:srgbClr val="0179B5"/>
                </a:solidFill>
              </a:rPr>
              <a:t>originales</a:t>
            </a:r>
            <a:r>
              <a:rPr lang="es-ES" sz="2800" dirty="0">
                <a:solidFill>
                  <a:srgbClr val="0179B5"/>
                </a:solidFill>
              </a:rPr>
              <a:t>. Sólo se aceptarán copias en caso de compras compartidas entre varios proyectos </a:t>
            </a:r>
            <a:r>
              <a:rPr lang="es-ES" sz="2800" dirty="0" smtClean="0">
                <a:solidFill>
                  <a:srgbClr val="0179B5"/>
                </a:solidFill>
              </a:rPr>
              <a:t>PDE/</a:t>
            </a:r>
            <a:r>
              <a:rPr lang="es-ES" sz="2800" dirty="0" err="1" smtClean="0">
                <a:solidFill>
                  <a:srgbClr val="0179B5"/>
                </a:solidFill>
              </a:rPr>
              <a:t>Ubacyt</a:t>
            </a:r>
            <a:r>
              <a:rPr lang="es-ES" sz="2800" dirty="0" smtClean="0">
                <a:solidFill>
                  <a:srgbClr val="0179B5"/>
                </a:solidFill>
              </a:rPr>
              <a:t> </a:t>
            </a:r>
            <a:r>
              <a:rPr lang="es-ES" sz="2800" dirty="0">
                <a:solidFill>
                  <a:srgbClr val="0179B5"/>
                </a:solidFill>
              </a:rPr>
              <a:t>certificada por Contador Público.</a:t>
            </a:r>
          </a:p>
        </p:txBody>
      </p:sp>
      <p:pic>
        <p:nvPicPr>
          <p:cNvPr id="8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22" y="4478925"/>
            <a:ext cx="445057" cy="443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03108" y="4236525"/>
            <a:ext cx="88305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de comprobante de devolución de fondos no invertidos.</a:t>
            </a:r>
          </a:p>
        </p:txBody>
      </p:sp>
      <p:pic>
        <p:nvPicPr>
          <p:cNvPr id="10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58" y="5276810"/>
            <a:ext cx="445057" cy="47841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03107" y="5252751"/>
            <a:ext cx="88305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Deberá realizar la devolución en la Tesorería del Rectorado de los fondos no invertidos y adjuntar el comprobante a la rendición final.</a:t>
            </a:r>
          </a:p>
        </p:txBody>
      </p:sp>
    </p:spTree>
    <p:extLst>
      <p:ext uri="{BB962C8B-B14F-4D97-AF65-F5344CB8AC3E}">
        <p14:creationId xmlns:p14="http://schemas.microsoft.com/office/powerpoint/2010/main" val="1119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29" y="1547857"/>
            <a:ext cx="445057" cy="443751"/>
          </a:xfrm>
          <a:prstGeom prst="rect">
            <a:avLst/>
          </a:prstGeom>
        </p:spPr>
      </p:pic>
      <p:pic>
        <p:nvPicPr>
          <p:cNvPr id="8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29" y="2397081"/>
            <a:ext cx="445057" cy="5812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97419" y="1571216"/>
            <a:ext cx="5108258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monto de cuota acreditada.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97418" y="2397081"/>
            <a:ext cx="9341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0179B5"/>
                </a:solidFill>
              </a:rPr>
              <a:t>Debe </a:t>
            </a:r>
            <a:r>
              <a:rPr lang="es-ES" sz="2800" dirty="0">
                <a:solidFill>
                  <a:srgbClr val="0179B5"/>
                </a:solidFill>
              </a:rPr>
              <a:t>modificar la planilla de gastos (nota de elevación) adjuntando el monto de las cuotas </a:t>
            </a:r>
            <a:r>
              <a:rPr lang="es-ES" sz="2800" dirty="0" smtClean="0">
                <a:solidFill>
                  <a:srgbClr val="0179B5"/>
                </a:solidFill>
              </a:rPr>
              <a:t>correspondientes</a:t>
            </a:r>
            <a:endParaRPr lang="es-ES" sz="2800" dirty="0">
              <a:solidFill>
                <a:srgbClr val="0179B5"/>
              </a:solidFill>
            </a:endParaRPr>
          </a:p>
        </p:txBody>
      </p:sp>
      <p:pic>
        <p:nvPicPr>
          <p:cNvPr id="10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28" y="4243793"/>
            <a:ext cx="445057" cy="443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97418" y="4243793"/>
            <a:ext cx="3042115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Error en los rubros.</a:t>
            </a:r>
          </a:p>
        </p:txBody>
      </p:sp>
      <p:pic>
        <p:nvPicPr>
          <p:cNvPr id="12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28" y="5071764"/>
            <a:ext cx="445057" cy="57029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97417" y="5071765"/>
            <a:ext cx="9001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Debe limitarse a la utilización de los rubros </a:t>
            </a:r>
            <a:r>
              <a:rPr lang="es-ES" sz="2800" dirty="0" smtClean="0">
                <a:solidFill>
                  <a:srgbClr val="0179B5"/>
                </a:solidFill>
              </a:rPr>
              <a:t>estipulados en la convocatoria correspondiente y </a:t>
            </a:r>
            <a:r>
              <a:rPr lang="es-ES" sz="2800" dirty="0">
                <a:solidFill>
                  <a:srgbClr val="0179B5"/>
                </a:solidFill>
              </a:rPr>
              <a:t>en el Régimen de </a:t>
            </a:r>
            <a:r>
              <a:rPr lang="es-ES" sz="2800" dirty="0" smtClean="0">
                <a:solidFill>
                  <a:srgbClr val="0179B5"/>
                </a:solidFill>
              </a:rPr>
              <a:t>Subsidios, según </a:t>
            </a:r>
            <a:r>
              <a:rPr lang="es-ES" sz="2800" dirty="0">
                <a:solidFill>
                  <a:srgbClr val="0179B5"/>
                </a:solidFill>
              </a:rPr>
              <a:t>se detalla en el instructivo de </a:t>
            </a:r>
            <a:r>
              <a:rPr lang="es-ES" sz="2800" dirty="0" smtClean="0">
                <a:solidFill>
                  <a:srgbClr val="0179B5"/>
                </a:solidFill>
              </a:rPr>
              <a:t>rendición PDE.</a:t>
            </a:r>
            <a:endParaRPr lang="es-ES" sz="2800" dirty="0">
              <a:solidFill>
                <a:srgbClr val="0179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2" y="1741122"/>
            <a:ext cx="445057" cy="44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68285" y="1787841"/>
            <a:ext cx="8551818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Gasto de rubros no presupuestados o excede fondos disponibles en el rubro.</a:t>
            </a:r>
          </a:p>
        </p:txBody>
      </p:sp>
      <p:pic>
        <p:nvPicPr>
          <p:cNvPr id="16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1" y="3272598"/>
            <a:ext cx="445057" cy="6180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68285" y="3272598"/>
            <a:ext cx="9204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La autorización de redistribución de fondos entre los rubros presupuestados debe solicitarse</a:t>
            </a:r>
            <a:r>
              <a:rPr lang="es-ES" sz="2800" b="1" dirty="0">
                <a:solidFill>
                  <a:srgbClr val="0179B5"/>
                </a:solidFill>
              </a:rPr>
              <a:t> CON ANTERIORIDAD AL GASTO</a:t>
            </a:r>
            <a:r>
              <a:rPr lang="es-ES" sz="2800" dirty="0" smtClean="0">
                <a:solidFill>
                  <a:srgbClr val="0179B5"/>
                </a:solidFill>
              </a:rPr>
              <a:t>. </a:t>
            </a:r>
            <a:r>
              <a:rPr lang="es-ES" sz="2800" dirty="0">
                <a:solidFill>
                  <a:srgbClr val="0179B5"/>
                </a:solidFill>
              </a:rPr>
              <a:t>El Departamento de Subsidios </a:t>
            </a:r>
            <a:r>
              <a:rPr lang="es-ES" sz="2800" dirty="0" smtClean="0">
                <a:solidFill>
                  <a:srgbClr val="0179B5"/>
                </a:solidFill>
              </a:rPr>
              <a:t>le enviará </a:t>
            </a:r>
            <a:r>
              <a:rPr lang="es-ES" sz="2800" dirty="0">
                <a:solidFill>
                  <a:srgbClr val="0179B5"/>
                </a:solidFill>
              </a:rPr>
              <a:t>la autorización que </a:t>
            </a:r>
            <a:r>
              <a:rPr lang="es-ES" sz="2800" u="sng" dirty="0">
                <a:solidFill>
                  <a:srgbClr val="0179B5"/>
                </a:solidFill>
              </a:rPr>
              <a:t>deberá adjuntarse a la rendición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26001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-569652" y="3314210"/>
            <a:ext cx="12192000" cy="1417647"/>
          </a:xfrm>
        </p:spPr>
        <p:txBody>
          <a:bodyPr>
            <a:noAutofit/>
          </a:bodyPr>
          <a:lstStyle/>
          <a:p>
            <a:pPr algn="ctr"/>
            <a:r>
              <a:rPr lang="es-AR" sz="7200" b="1" dirty="0" smtClean="0">
                <a:solidFill>
                  <a:srgbClr val="0179B5"/>
                </a:solidFill>
                <a:latin typeface="Arial Narrow" panose="020B0606020202030204" pitchFamily="34" charset="0"/>
              </a:rPr>
              <a:t>Gracias</a:t>
            </a:r>
            <a:endParaRPr lang="es-AR" sz="7200" b="1" dirty="0">
              <a:solidFill>
                <a:srgbClr val="0179B5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40" y="5349469"/>
            <a:ext cx="2924816" cy="1175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8" y="5349469"/>
            <a:ext cx="3229344" cy="10066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259694" y="1915875"/>
            <a:ext cx="273023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400" b="1" dirty="0">
                <a:solidFill>
                  <a:srgbClr val="0179B5"/>
                </a:solidFill>
                <a:latin typeface="Arial Narrow" panose="020B0606020202030204" pitchFamily="34" charset="0"/>
                <a:ea typeface="+mj-ea"/>
                <a:cs typeface="+mj-cs"/>
              </a:rPr>
              <a:t>Preguntas?</a:t>
            </a:r>
          </a:p>
        </p:txBody>
      </p:sp>
    </p:spTree>
    <p:extLst>
      <p:ext uri="{BB962C8B-B14F-4D97-AF65-F5344CB8AC3E}">
        <p14:creationId xmlns:p14="http://schemas.microsoft.com/office/powerpoint/2010/main" val="14536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9385" y="1035464"/>
            <a:ext cx="11789729" cy="445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900">
                <a:solidFill>
                  <a:srgbClr val="0179B5"/>
                </a:solidFill>
                <a:latin typeface="Helvetica Neue" panose="02000403000000020004" pitchFamily="50" charset="0"/>
                <a:ea typeface="+mj-ea"/>
                <a:cs typeface="+mj-cs"/>
              </a:defRPr>
            </a:lvl1pPr>
          </a:lstStyle>
          <a:p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38253" y="2431295"/>
            <a:ext cx="662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ea typeface="+mj-ea"/>
                <a:cs typeface="+mj-cs"/>
              </a:rPr>
              <a:t>Observaciones</a:t>
            </a:r>
            <a:r>
              <a:rPr lang="es-ES" spc="300" dirty="0">
                <a:latin typeface="Calibri" pitchFamily="34" charset="0"/>
                <a:cs typeface="Calibri" pitchFamily="34" charset="0"/>
              </a:rPr>
              <a:t>   </a:t>
            </a:r>
            <a:r>
              <a:rPr lang="es-ES" sz="4000" b="1" dirty="0">
                <a:solidFill>
                  <a:srgbClr val="0179B5"/>
                </a:solidFill>
                <a:ea typeface="+mj-ea"/>
                <a:cs typeface="+mj-cs"/>
              </a:rPr>
              <a:t>|SOLUCIONES</a:t>
            </a:r>
          </a:p>
        </p:txBody>
      </p:sp>
      <p:pic>
        <p:nvPicPr>
          <p:cNvPr id="11" name="3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55" y="2533949"/>
            <a:ext cx="504056" cy="502577"/>
          </a:xfrm>
          <a:prstGeom prst="rect">
            <a:avLst/>
          </a:prstGeom>
        </p:spPr>
      </p:pic>
      <p:pic>
        <p:nvPicPr>
          <p:cNvPr id="12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2533949"/>
            <a:ext cx="653142" cy="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4015" r="18473" b="-49"/>
          <a:stretch/>
        </p:blipFill>
        <p:spPr>
          <a:xfrm rot="4869201">
            <a:off x="-148447" y="1622304"/>
            <a:ext cx="4534470" cy="3583277"/>
          </a:xfrm>
          <a:prstGeom prst="rect">
            <a:avLst/>
          </a:prstGeom>
        </p:spPr>
      </p:pic>
      <p:pic>
        <p:nvPicPr>
          <p:cNvPr id="17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90" y="1671745"/>
            <a:ext cx="722418" cy="5482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85508" y="1671746"/>
            <a:ext cx="5630091" cy="243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Factura mal conformada</a:t>
            </a:r>
          </a:p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nombre UBA</a:t>
            </a:r>
          </a:p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y/o dirección</a:t>
            </a:r>
          </a:p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y/o CUIT</a:t>
            </a:r>
          </a:p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Y/o IVA Exento</a:t>
            </a:r>
          </a:p>
        </p:txBody>
      </p:sp>
      <p:sp>
        <p:nvSpPr>
          <p:cNvPr id="23" name="4 Flecha derecha"/>
          <p:cNvSpPr/>
          <p:nvPr/>
        </p:nvSpPr>
        <p:spPr>
          <a:xfrm rot="16200000">
            <a:off x="2251837" y="4731061"/>
            <a:ext cx="1677283" cy="720080"/>
          </a:xfrm>
          <a:prstGeom prst="rightArrow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93" y="4672441"/>
            <a:ext cx="647716" cy="6511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85508" y="4872445"/>
            <a:ext cx="4663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179B5"/>
                </a:solidFill>
              </a:rPr>
              <a:t>Puede RETIRAR EL ORIGINAL</a:t>
            </a:r>
          </a:p>
          <a:p>
            <a:r>
              <a:rPr lang="es-ES" sz="2800" dirty="0">
                <a:solidFill>
                  <a:srgbClr val="0179B5"/>
                </a:solidFill>
              </a:rPr>
              <a:t>llevarlo al proveedor para que </a:t>
            </a:r>
          </a:p>
          <a:p>
            <a:r>
              <a:rPr lang="es-ES" sz="2800" dirty="0">
                <a:solidFill>
                  <a:srgbClr val="0179B5"/>
                </a:solidFill>
              </a:rPr>
              <a:t>RECTIFIQUE </a:t>
            </a:r>
            <a:r>
              <a:rPr lang="es-ES" sz="2800" dirty="0" smtClean="0">
                <a:solidFill>
                  <a:srgbClr val="0179B5"/>
                </a:solidFill>
              </a:rPr>
              <a:t>datos </a:t>
            </a:r>
            <a:r>
              <a:rPr lang="es-ES" sz="2800" dirty="0">
                <a:solidFill>
                  <a:srgbClr val="0179B5"/>
                </a:solidFill>
              </a:rPr>
              <a:t>con sello y </a:t>
            </a:r>
            <a:r>
              <a:rPr lang="es-ES" sz="2800" dirty="0" smtClean="0">
                <a:solidFill>
                  <a:srgbClr val="0179B5"/>
                </a:solidFill>
              </a:rPr>
              <a:t>firma.</a:t>
            </a:r>
            <a:endParaRPr lang="es-ES" sz="2800" dirty="0">
              <a:solidFill>
                <a:srgbClr val="EE7E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75" y="2061095"/>
            <a:ext cx="445057" cy="44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05349" y="2011679"/>
            <a:ext cx="5486400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Factura “A”</a:t>
            </a:r>
          </a:p>
        </p:txBody>
      </p:sp>
      <p:pic>
        <p:nvPicPr>
          <p:cNvPr id="13" name="2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74" y="2900178"/>
            <a:ext cx="445057" cy="443751"/>
          </a:xfrm>
          <a:prstGeom prst="rect">
            <a:avLst/>
          </a:prstGeom>
        </p:spPr>
      </p:pic>
      <p:pic>
        <p:nvPicPr>
          <p:cNvPr id="14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73" y="4045790"/>
            <a:ext cx="445057" cy="4437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05350" y="2900178"/>
            <a:ext cx="2677884" cy="54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Ticket no Fiscal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40036" y="3984512"/>
            <a:ext cx="451974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Factura enmendada</a:t>
            </a:r>
          </a:p>
        </p:txBody>
      </p:sp>
      <p:pic>
        <p:nvPicPr>
          <p:cNvPr id="1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9" y="5191402"/>
            <a:ext cx="989603" cy="9867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05349" y="5500086"/>
            <a:ext cx="643998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800" b="1" dirty="0">
                <a:solidFill>
                  <a:srgbClr val="0179B5"/>
                </a:solidFill>
                <a:latin typeface="Calibri" pitchFamily="34" charset="0"/>
                <a:cs typeface="Calibri" pitchFamily="34" charset="0"/>
              </a:rPr>
              <a:t>NO SE PUEDEN PASAR EN EL SUBSIDIO.</a:t>
            </a:r>
          </a:p>
        </p:txBody>
      </p:sp>
    </p:spTree>
    <p:extLst>
      <p:ext uri="{BB962C8B-B14F-4D97-AF65-F5344CB8AC3E}">
        <p14:creationId xmlns:p14="http://schemas.microsoft.com/office/powerpoint/2010/main" val="15318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1113"/>
            <a:ext cx="445057" cy="4437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19350" y="1658983"/>
            <a:ext cx="546027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Compra con tarjeta de crédito.</a:t>
            </a:r>
          </a:p>
        </p:txBody>
      </p:sp>
      <p:pic>
        <p:nvPicPr>
          <p:cNvPr id="13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8069"/>
            <a:ext cx="445058" cy="4465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19350" y="2388070"/>
            <a:ext cx="10476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>
                <a:solidFill>
                  <a:srgbClr val="0179B5"/>
                </a:solidFill>
              </a:rPr>
              <a:t>Sólo</a:t>
            </a:r>
            <a:r>
              <a:rPr lang="es-ES" sz="2800" dirty="0">
                <a:solidFill>
                  <a:srgbClr val="0179B5"/>
                </a:solidFill>
              </a:rPr>
              <a:t> se permite para compras en el EXTERIOR</a:t>
            </a:r>
            <a:r>
              <a:rPr lang="es-ES" sz="2800" dirty="0" smtClean="0">
                <a:solidFill>
                  <a:srgbClr val="0179B5"/>
                </a:solidFill>
              </a:rPr>
              <a:t>.</a:t>
            </a:r>
            <a:endParaRPr lang="es-ES" sz="2800" dirty="0">
              <a:solidFill>
                <a:srgbClr val="0179B5"/>
              </a:solidFill>
            </a:endParaRPr>
          </a:p>
        </p:txBody>
      </p:sp>
      <p:pic>
        <p:nvPicPr>
          <p:cNvPr id="15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17565"/>
            <a:ext cx="445057" cy="4437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19350" y="3964284"/>
            <a:ext cx="2768578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 smtClean="0">
                <a:latin typeface="Calibri" pitchFamily="34" charset="0"/>
                <a:cs typeface="Calibri" pitchFamily="34" charset="0"/>
              </a:rPr>
              <a:t>CAI/CAE </a:t>
            </a:r>
            <a:r>
              <a:rPr lang="es-AR" sz="2800" b="1" dirty="0">
                <a:latin typeface="Calibri" pitchFamily="34" charset="0"/>
                <a:cs typeface="Calibri" pitchFamily="34" charset="0"/>
              </a:rPr>
              <a:t>vencido.</a:t>
            </a:r>
          </a:p>
        </p:txBody>
      </p:sp>
      <p:pic>
        <p:nvPicPr>
          <p:cNvPr id="17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9958"/>
            <a:ext cx="445057" cy="48968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19350" y="4867981"/>
            <a:ext cx="8804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0179B5"/>
                </a:solidFill>
              </a:rPr>
              <a:t> </a:t>
            </a:r>
            <a:r>
              <a:rPr lang="es-ES" sz="2800" dirty="0">
                <a:solidFill>
                  <a:srgbClr val="0179B5"/>
                </a:solidFill>
              </a:rPr>
              <a:t>D</a:t>
            </a:r>
            <a:r>
              <a:rPr lang="es-ES" sz="2800" dirty="0" smtClean="0">
                <a:solidFill>
                  <a:srgbClr val="0179B5"/>
                </a:solidFill>
              </a:rPr>
              <a:t>ebe </a:t>
            </a:r>
            <a:r>
              <a:rPr lang="es-ES" sz="2800" dirty="0">
                <a:solidFill>
                  <a:srgbClr val="0179B5"/>
                </a:solidFill>
              </a:rPr>
              <a:t>solicitar al proveedor una nueva </a:t>
            </a:r>
            <a:r>
              <a:rPr lang="es-ES" sz="2800" dirty="0" smtClean="0">
                <a:solidFill>
                  <a:srgbClr val="0179B5"/>
                </a:solidFill>
              </a:rPr>
              <a:t>factura que </a:t>
            </a:r>
            <a:r>
              <a:rPr lang="es-ES" sz="2800" dirty="0">
                <a:solidFill>
                  <a:srgbClr val="0179B5"/>
                </a:solidFill>
              </a:rPr>
              <a:t>se encuentre en </a:t>
            </a:r>
            <a:r>
              <a:rPr lang="es-ES" sz="2800" dirty="0" smtClean="0">
                <a:solidFill>
                  <a:srgbClr val="0179B5"/>
                </a:solidFill>
              </a:rPr>
              <a:t>regla. </a:t>
            </a:r>
            <a:r>
              <a:rPr lang="es-ES" sz="2800" dirty="0">
                <a:solidFill>
                  <a:srgbClr val="0179B5"/>
                </a:solidFill>
              </a:rPr>
              <a:t>Sino LA FACTURA SERÁ EXCLUÍDA DE LA RENDICIÓN</a:t>
            </a:r>
          </a:p>
        </p:txBody>
      </p:sp>
    </p:spTree>
    <p:extLst>
      <p:ext uri="{BB962C8B-B14F-4D97-AF65-F5344CB8AC3E}">
        <p14:creationId xmlns:p14="http://schemas.microsoft.com/office/powerpoint/2010/main" val="1337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6" y="1832409"/>
            <a:ext cx="445057" cy="4437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60172" y="1832409"/>
            <a:ext cx="670248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nota de donación o alta patrimonial.</a:t>
            </a:r>
          </a:p>
        </p:txBody>
      </p:sp>
      <p:pic>
        <p:nvPicPr>
          <p:cNvPr id="5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5" y="3149497"/>
            <a:ext cx="445057" cy="4427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60172" y="3149497"/>
            <a:ext cx="727601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9B4"/>
                </a:solidFill>
              </a:rPr>
              <a:t>Es imprescindible  realizar la donación o alta patrimonial</a:t>
            </a:r>
            <a:r>
              <a:rPr lang="es-ES" sz="2800" dirty="0">
                <a:solidFill>
                  <a:srgbClr val="0079B4"/>
                </a:solidFill>
              </a:rPr>
              <a:t>. Deberá presentar una nota de alta patrimonial dirigida a la Dirección de Patrimonio de su Unidad Académica o nota de donación y ADJUNTAR copia de </a:t>
            </a:r>
            <a:r>
              <a:rPr lang="es-ES" sz="2800" dirty="0" smtClean="0">
                <a:solidFill>
                  <a:srgbClr val="0079B4"/>
                </a:solidFill>
              </a:rPr>
              <a:t>la misma </a:t>
            </a:r>
            <a:r>
              <a:rPr lang="es-ES" sz="2800" u="sng" dirty="0" smtClean="0">
                <a:solidFill>
                  <a:srgbClr val="0079B4"/>
                </a:solidFill>
              </a:rPr>
              <a:t>con </a:t>
            </a:r>
            <a:r>
              <a:rPr lang="es-ES" sz="2800" u="sng" dirty="0">
                <a:solidFill>
                  <a:srgbClr val="0079B4"/>
                </a:solidFill>
              </a:rPr>
              <a:t>constancia de recepción (fecha y </a:t>
            </a:r>
            <a:r>
              <a:rPr lang="es-ES" sz="2800" u="sng" dirty="0" smtClean="0">
                <a:solidFill>
                  <a:srgbClr val="0079B4"/>
                </a:solidFill>
              </a:rPr>
              <a:t>firma del área correspondiente)</a:t>
            </a:r>
            <a:r>
              <a:rPr lang="es-ES" sz="2800" dirty="0" smtClean="0">
                <a:solidFill>
                  <a:srgbClr val="0079B4"/>
                </a:solidFill>
              </a:rPr>
              <a:t>. </a:t>
            </a:r>
            <a:endParaRPr lang="es-ES" sz="2800" dirty="0">
              <a:solidFill>
                <a:srgbClr val="007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38" y="1617816"/>
            <a:ext cx="445057" cy="44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01486" y="1617816"/>
            <a:ext cx="603669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Gastos de CABLE, INTERNET Y CELULAR.</a:t>
            </a:r>
          </a:p>
        </p:txBody>
      </p:sp>
      <p:pic>
        <p:nvPicPr>
          <p:cNvPr id="20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18" y="2420031"/>
            <a:ext cx="486502" cy="421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01486" y="2420031"/>
            <a:ext cx="5945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9B4"/>
                </a:solidFill>
              </a:rPr>
              <a:t>NO SE PUEDEN PASAR EN EL SUBSIDIO.</a:t>
            </a:r>
          </a:p>
        </p:txBody>
      </p:sp>
      <p:pic>
        <p:nvPicPr>
          <p:cNvPr id="2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18" y="3677486"/>
            <a:ext cx="445057" cy="443751"/>
          </a:xfrm>
          <a:prstGeom prst="rect">
            <a:avLst/>
          </a:prstGeom>
        </p:spPr>
      </p:pic>
      <p:pic>
        <p:nvPicPr>
          <p:cNvPr id="25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72" y="4499194"/>
            <a:ext cx="486503" cy="4578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01486" y="4499194"/>
            <a:ext cx="86627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0079B4"/>
                </a:solidFill>
              </a:rPr>
              <a:t>Presentar Nota justificando </a:t>
            </a:r>
            <a:r>
              <a:rPr lang="es-ES" sz="2800" u="sng" dirty="0" smtClean="0">
                <a:solidFill>
                  <a:srgbClr val="0079B4"/>
                </a:solidFill>
              </a:rPr>
              <a:t>detalladamente</a:t>
            </a:r>
            <a:r>
              <a:rPr lang="es-ES" sz="2800" dirty="0" smtClean="0">
                <a:solidFill>
                  <a:srgbClr val="0079B4"/>
                </a:solidFill>
              </a:rPr>
              <a:t> los gastos observados </a:t>
            </a:r>
            <a:r>
              <a:rPr lang="es-ES" sz="2800" b="1" dirty="0" smtClean="0">
                <a:solidFill>
                  <a:srgbClr val="0079B4"/>
                </a:solidFill>
              </a:rPr>
              <a:t>EN </a:t>
            </a:r>
            <a:r>
              <a:rPr lang="es-ES" sz="2800" b="1" dirty="0">
                <a:solidFill>
                  <a:srgbClr val="0079B4"/>
                </a:solidFill>
              </a:rPr>
              <a:t>FUNCIÓN DEL OBJETO DE INVESTIGACIÓN DEL PROYECTO.</a:t>
            </a:r>
          </a:p>
          <a:p>
            <a:r>
              <a:rPr lang="es-ES" sz="2800" dirty="0" smtClean="0">
                <a:solidFill>
                  <a:srgbClr val="0079B4"/>
                </a:solidFill>
              </a:rPr>
              <a:t>Serán </a:t>
            </a:r>
            <a:r>
              <a:rPr lang="es-ES" sz="2800" dirty="0">
                <a:solidFill>
                  <a:srgbClr val="0079B4"/>
                </a:solidFill>
              </a:rPr>
              <a:t>evaluados y en caso de no aprobación deberán excluirse dichos gastos de la planilla.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01486" y="3677486"/>
            <a:ext cx="3336876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Gastos injustificados.</a:t>
            </a:r>
          </a:p>
        </p:txBody>
      </p:sp>
    </p:spTree>
    <p:extLst>
      <p:ext uri="{BB962C8B-B14F-4D97-AF65-F5344CB8AC3E}">
        <p14:creationId xmlns:p14="http://schemas.microsoft.com/office/powerpoint/2010/main" val="4638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8" y="2034672"/>
            <a:ext cx="432048" cy="5053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11532" y="1936488"/>
            <a:ext cx="8630194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el número de patrimonio del equipo reparado o dónde se colocaron insumos adquiridos con </a:t>
            </a:r>
            <a:r>
              <a:rPr lang="es-AR" sz="2800" b="1" dirty="0" smtClean="0">
                <a:latin typeface="Calibri" pitchFamily="34" charset="0"/>
                <a:cs typeface="Calibri" pitchFamily="34" charset="0"/>
              </a:rPr>
              <a:t>fondos </a:t>
            </a:r>
            <a:r>
              <a:rPr lang="es-AR" sz="2800" b="1" dirty="0">
                <a:latin typeface="Calibri" pitchFamily="34" charset="0"/>
                <a:cs typeface="Calibri" pitchFamily="34" charset="0"/>
              </a:rPr>
              <a:t>del subsidio.</a:t>
            </a:r>
          </a:p>
        </p:txBody>
      </p:sp>
      <p:pic>
        <p:nvPicPr>
          <p:cNvPr id="25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9" y="4139789"/>
            <a:ext cx="432048" cy="5759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11531" y="4139789"/>
            <a:ext cx="8107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9B4"/>
                </a:solidFill>
              </a:rPr>
              <a:t>Debe adjuntar una nota indicando el número de patrimonio del equipo </a:t>
            </a:r>
            <a:r>
              <a:rPr lang="es-ES" sz="2800" dirty="0" smtClean="0">
                <a:solidFill>
                  <a:srgbClr val="0079B4"/>
                </a:solidFill>
              </a:rPr>
              <a:t>reparado o donde utilizará el insumo adquirido, </a:t>
            </a:r>
            <a:r>
              <a:rPr lang="es-ES" sz="2800" dirty="0">
                <a:solidFill>
                  <a:srgbClr val="0079B4"/>
                </a:solidFill>
              </a:rPr>
              <a:t>para corroborar que forma parte del patrimonio de la Unidad Académica / UBA. </a:t>
            </a:r>
          </a:p>
        </p:txBody>
      </p:sp>
    </p:spTree>
    <p:extLst>
      <p:ext uri="{BB962C8B-B14F-4D97-AF65-F5344CB8AC3E}">
        <p14:creationId xmlns:p14="http://schemas.microsoft.com/office/powerpoint/2010/main" val="25953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4" y="1464704"/>
            <a:ext cx="445057" cy="44375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03610" y="1488063"/>
            <a:ext cx="5062283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AR" sz="2800" b="1" dirty="0">
                <a:latin typeface="Calibri" pitchFamily="34" charset="0"/>
                <a:cs typeface="Calibri" pitchFamily="34" charset="0"/>
              </a:rPr>
              <a:t>Falta autorización del automóvil.</a:t>
            </a:r>
          </a:p>
        </p:txBody>
      </p:sp>
      <p:pic>
        <p:nvPicPr>
          <p:cNvPr id="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3" y="2530831"/>
            <a:ext cx="445057" cy="4980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03610" y="2530831"/>
            <a:ext cx="8581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u="sng" dirty="0">
                <a:solidFill>
                  <a:srgbClr val="0179B5"/>
                </a:solidFill>
              </a:rPr>
              <a:t>Si el automóvil pertenece a la </a:t>
            </a:r>
            <a:r>
              <a:rPr lang="es-ES" sz="2800" u="sng" dirty="0" smtClean="0">
                <a:solidFill>
                  <a:srgbClr val="0179B5"/>
                </a:solidFill>
              </a:rPr>
              <a:t>Facultad</a:t>
            </a:r>
            <a:r>
              <a:rPr lang="es-ES" sz="2800" dirty="0">
                <a:solidFill>
                  <a:srgbClr val="0179B5"/>
                </a:solidFill>
              </a:rPr>
              <a:t>, deberá presentar una nota de la Unidad Académica detallando que dicho vehículo forma parte del parque automotor de la misma, indicando patente, días de uso y destino del viaje.</a:t>
            </a:r>
          </a:p>
          <a:p>
            <a:r>
              <a:rPr lang="es-ES" sz="2800" u="sng" dirty="0">
                <a:solidFill>
                  <a:srgbClr val="0179B5"/>
                </a:solidFill>
              </a:rPr>
              <a:t>Si el automóvil </a:t>
            </a:r>
            <a:r>
              <a:rPr lang="es-ES" sz="2800" u="sng" dirty="0" smtClean="0">
                <a:solidFill>
                  <a:srgbClr val="0179B5"/>
                </a:solidFill>
              </a:rPr>
              <a:t>es </a:t>
            </a:r>
            <a:r>
              <a:rPr lang="es-ES" sz="2800" u="sng" dirty="0">
                <a:solidFill>
                  <a:srgbClr val="0179B5"/>
                </a:solidFill>
              </a:rPr>
              <a:t>particular </a:t>
            </a:r>
            <a:r>
              <a:rPr lang="es-ES" sz="2800" dirty="0">
                <a:solidFill>
                  <a:srgbClr val="0179B5"/>
                </a:solidFill>
              </a:rPr>
              <a:t>deberá contar con la autorización del Departamento de Subsidios, gestionada con anterioridad al viaje, la cual deberá incluir en la rendición.</a:t>
            </a:r>
          </a:p>
        </p:txBody>
      </p:sp>
    </p:spTree>
    <p:extLst>
      <p:ext uri="{BB962C8B-B14F-4D97-AF65-F5344CB8AC3E}">
        <p14:creationId xmlns:p14="http://schemas.microsoft.com/office/powerpoint/2010/main" val="28941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vetica L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900" dirty="0" smtClean="0">
            <a:solidFill>
              <a:srgbClr val="0179B5"/>
            </a:solidFill>
            <a:latin typeface="Helvetica Neue" panose="02000403000000020004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E31334EDA1B4AB7C89F0337713AB3" ma:contentTypeVersion="0" ma:contentTypeDescription="Crear nuevo documento." ma:contentTypeScope="" ma:versionID="d355ff6575096985a44d09c9d9e21f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62B901-F496-4ACE-91C5-F3BF8FF5B96D}"/>
</file>

<file path=customXml/itemProps2.xml><?xml version="1.0" encoding="utf-8"?>
<ds:datastoreItem xmlns:ds="http://schemas.openxmlformats.org/officeDocument/2006/customXml" ds:itemID="{B9F88D91-05A8-478A-910E-012C9599DC0D}"/>
</file>

<file path=customXml/itemProps3.xml><?xml version="1.0" encoding="utf-8"?>
<ds:datastoreItem xmlns:ds="http://schemas.openxmlformats.org/officeDocument/2006/customXml" ds:itemID="{470F9DA0-29F2-47DF-9A64-DB5FA4E7A3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694</Words>
  <Application>Microsoft Office PowerPoint</Application>
  <PresentationFormat>Panorámica</PresentationFormat>
  <Paragraphs>68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 Narrow</vt:lpstr>
      <vt:lpstr>Arial</vt:lpstr>
      <vt:lpstr>Helvetica LT Std</vt:lpstr>
      <vt:lpstr>Calibri</vt:lpstr>
      <vt:lpstr>Calibri Light</vt:lpstr>
      <vt:lpstr>Tema de Office</vt:lpstr>
      <vt:lpstr>1_Tema de Office</vt:lpstr>
      <vt:lpstr>Universidad de Buenos Aires Secretaría de Ciencia y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Cufre</dc:creator>
  <cp:lastModifiedBy>Martin Andrea Calissano</cp:lastModifiedBy>
  <cp:revision>367</cp:revision>
  <cp:lastPrinted>2018-05-02T19:46:49Z</cp:lastPrinted>
  <dcterms:created xsi:type="dcterms:W3CDTF">2016-08-17T17:06:51Z</dcterms:created>
  <dcterms:modified xsi:type="dcterms:W3CDTF">2019-08-22T16:13:40Z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0x010100A41E31334EDA1B4AB7C89F0337713AB3</vt:lpwstr>
  </property>
</Properties>
</file>