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28" r:id="rId1"/>
  </p:sldMasterIdLst>
  <p:notesMasterIdLst>
    <p:notesMasterId r:id="rId13"/>
  </p:notesMasterIdLst>
  <p:sldIdLst>
    <p:sldId id="256" r:id="rId2"/>
    <p:sldId id="305" r:id="rId3"/>
    <p:sldId id="310" r:id="rId4"/>
    <p:sldId id="309" r:id="rId5"/>
    <p:sldId id="308" r:id="rId6"/>
    <p:sldId id="311" r:id="rId7"/>
    <p:sldId id="313" r:id="rId8"/>
    <p:sldId id="312" r:id="rId9"/>
    <p:sldId id="315" r:id="rId10"/>
    <p:sldId id="318" r:id="rId11"/>
    <p:sldId id="316" r:id="rId1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F70A5B48-FF28-4ABF-8F55-41E552905BD6}">
          <p14:sldIdLst>
            <p14:sldId id="256"/>
            <p14:sldId id="305"/>
            <p14:sldId id="310"/>
            <p14:sldId id="309"/>
            <p14:sldId id="308"/>
            <p14:sldId id="311"/>
            <p14:sldId id="313"/>
            <p14:sldId id="312"/>
            <p14:sldId id="315"/>
            <p14:sldId id="318"/>
            <p14:sldId id="31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7E02"/>
    <a:srgbClr val="DE7812"/>
    <a:srgbClr val="FFFA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83" autoAdjust="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FCDD0A0A-1369-4278-827D-601A19A6CA6C}" type="datetimeFigureOut">
              <a:rPr lang="es-AR" smtClean="0"/>
              <a:t>16/11/2018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FE6D0725-E932-4EA3-8E2B-743F30DA9D9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86362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11/16/2018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‹Nº›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11/16/2018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6652B35-718D-4E28-AFEB-B694A3B357E8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11/16/2018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6652B35-718D-4E28-AFEB-B694A3B357E8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11/16/2018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6652B35-718D-4E28-AFEB-B694A3B357E8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11/16/2018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6652B35-718D-4E28-AFEB-B694A3B357E8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11/16/2018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6652B35-718D-4E28-AFEB-B694A3B357E8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11/16/2018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11/16/2018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6652B35-718D-4E28-AFEB-B694A3B357E8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11/16/2018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6652B35-718D-4E28-AFEB-B694A3B357E8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11/16/2018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6652B35-718D-4E28-AFEB-B694A3B357E8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11/16/2018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 eaLnBrk="1" latinLnBrk="0" hangingPunct="1"/>
            <a:fld id="{96652B35-718D-4E28-AFEB-B694A3B357E8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11/16/2018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800" dirty="0">
              <a:solidFill>
                <a:schemeClr val="accent2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‹Nº›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9" r:id="rId1"/>
    <p:sldLayoutId id="2147484430" r:id="rId2"/>
    <p:sldLayoutId id="2147484431" r:id="rId3"/>
    <p:sldLayoutId id="2147484432" r:id="rId4"/>
    <p:sldLayoutId id="2147484433" r:id="rId5"/>
    <p:sldLayoutId id="2147484434" r:id="rId6"/>
    <p:sldLayoutId id="2147484435" r:id="rId7"/>
    <p:sldLayoutId id="2147484436" r:id="rId8"/>
    <p:sldLayoutId id="2147484437" r:id="rId9"/>
    <p:sldLayoutId id="2147484438" r:id="rId10"/>
    <p:sldLayoutId id="214748443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12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jp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373216"/>
            <a:ext cx="2064230" cy="1238538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23728" y="2132856"/>
            <a:ext cx="4896544" cy="1080120"/>
          </a:xfrm>
        </p:spPr>
        <p:txBody>
          <a:bodyPr>
            <a:noAutofit/>
          </a:bodyPr>
          <a:lstStyle/>
          <a:p>
            <a:pPr algn="r"/>
            <a:r>
              <a:rPr lang="es-ES" sz="2800" spc="3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Rendición de </a:t>
            </a:r>
            <a:r>
              <a:rPr lang="es-ES" sz="3600" spc="300" dirty="0" smtClean="0">
                <a:solidFill>
                  <a:srgbClr val="EE7E02"/>
                </a:solidFill>
                <a:latin typeface="Calibri" pitchFamily="34" charset="0"/>
                <a:cs typeface="Calibri" pitchFamily="34" charset="0"/>
              </a:rPr>
              <a:t>VIATICOS</a:t>
            </a:r>
            <a:endParaRPr lang="es-AR" sz="3600" spc="300" dirty="0">
              <a:solidFill>
                <a:srgbClr val="EE7E0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419872" y="5655507"/>
            <a:ext cx="4953000" cy="7444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sz="3200" b="1" dirty="0" smtClean="0">
                <a:solidFill>
                  <a:srgbClr val="EE7E02"/>
                </a:solidFill>
                <a:latin typeface="Calibri" pitchFamily="34" charset="0"/>
                <a:cs typeface="Calibri" pitchFamily="34" charset="0"/>
              </a:rPr>
              <a:t>Secretaría de Ciencia y Técnica</a:t>
            </a:r>
          </a:p>
          <a:p>
            <a:pPr algn="just"/>
            <a:r>
              <a:rPr lang="es-ES" sz="2600" spc="3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Universidad de Buenos Aires</a:t>
            </a:r>
            <a:endParaRPr lang="es-AR" sz="2600" spc="3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0" y="5067931"/>
            <a:ext cx="9144000" cy="0"/>
          </a:xfrm>
          <a:prstGeom prst="line">
            <a:avLst/>
          </a:prstGeom>
          <a:ln>
            <a:solidFill>
              <a:srgbClr val="EE7E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667383"/>
            <a:ext cx="476231" cy="473585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667383"/>
            <a:ext cx="476231" cy="473585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667383"/>
            <a:ext cx="476231" cy="4735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3712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3" t="28734" r="49801" b="10389"/>
          <a:stretch/>
        </p:blipFill>
        <p:spPr bwMode="auto">
          <a:xfrm rot="20738372">
            <a:off x="541946" y="2382140"/>
            <a:ext cx="2897832" cy="2527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251520" y="596180"/>
            <a:ext cx="2016224" cy="852221"/>
          </a:xfrm>
          <a:prstGeom prst="rect">
            <a:avLst/>
          </a:prstGeom>
        </p:spPr>
        <p:txBody>
          <a:bodyPr vert="horz" lIns="91440" rIns="45720" rtlCol="0" anchor="ctr">
            <a:normAutofit fontScale="70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ES" sz="35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Rendición de </a:t>
            </a:r>
            <a:r>
              <a:rPr lang="es-ES" sz="51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VIATICOS</a:t>
            </a:r>
            <a:endParaRPr lang="es-AR" sz="5100" dirty="0">
              <a:solidFill>
                <a:schemeClr val="bg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267744" y="1247549"/>
            <a:ext cx="4608512" cy="563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2267744" y="1196752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249" y="867183"/>
            <a:ext cx="476231" cy="473585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177" y="867183"/>
            <a:ext cx="476231" cy="473585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105" y="867183"/>
            <a:ext cx="476231" cy="473585"/>
          </a:xfrm>
          <a:prstGeom prst="rect">
            <a:avLst/>
          </a:prstGeom>
        </p:spPr>
      </p:pic>
      <p:sp>
        <p:nvSpPr>
          <p:cNvPr id="18" name="2 Marcador de contenido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8" cy="1872208"/>
          </a:xfrm>
        </p:spPr>
        <p:txBody>
          <a:bodyPr>
            <a:no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s-AR" sz="2400" b="1" dirty="0" smtClean="0">
                <a:solidFill>
                  <a:srgbClr val="EE7E02"/>
                </a:solidFill>
                <a:latin typeface="Calibri" pitchFamily="34" charset="0"/>
                <a:cs typeface="Calibri" pitchFamily="34" charset="0"/>
              </a:rPr>
              <a:t>COMPROBANTE DE LIQUIDACIÓN Y RENDICIÓN DE VIÁTICOS</a:t>
            </a:r>
            <a:endParaRPr lang="es-AR" sz="1050" b="1" dirty="0" smtClean="0">
              <a:solidFill>
                <a:srgbClr val="EE7E0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059832" y="5142225"/>
            <a:ext cx="5975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Cuando </a:t>
            </a:r>
            <a:r>
              <a:rPr lang="es-ES" sz="2000" b="1" dirty="0"/>
              <a:t>el rubro </a:t>
            </a:r>
            <a:r>
              <a:rPr lang="es-ES" sz="2000" b="1" dirty="0" smtClean="0"/>
              <a:t>sea </a:t>
            </a:r>
            <a:r>
              <a:rPr lang="es-ES" sz="2000" b="1" dirty="0">
                <a:solidFill>
                  <a:srgbClr val="EE7E02"/>
                </a:solidFill>
              </a:rPr>
              <a:t>Viajes y </a:t>
            </a:r>
            <a:r>
              <a:rPr lang="es-ES" sz="2000" b="1" dirty="0" smtClean="0">
                <a:solidFill>
                  <a:srgbClr val="EE7E02"/>
                </a:solidFill>
              </a:rPr>
              <a:t>Viáticos</a:t>
            </a:r>
          </a:p>
          <a:p>
            <a:r>
              <a:rPr lang="es-ES" sz="2000" b="1" dirty="0" smtClean="0"/>
              <a:t>Es </a:t>
            </a:r>
            <a:r>
              <a:rPr lang="es-ES" sz="2000" b="1" dirty="0" smtClean="0">
                <a:solidFill>
                  <a:srgbClr val="00B050"/>
                </a:solidFill>
              </a:rPr>
              <a:t>OBLIGATORIO</a:t>
            </a:r>
            <a:r>
              <a:rPr lang="es-ES" sz="2000" b="1" dirty="0"/>
              <a:t> </a:t>
            </a:r>
            <a:r>
              <a:rPr lang="es-ES" sz="2000" b="1" dirty="0" smtClean="0"/>
              <a:t>el </a:t>
            </a:r>
            <a:r>
              <a:rPr lang="es-ES" sz="2000" b="1" dirty="0" smtClean="0">
                <a:solidFill>
                  <a:srgbClr val="00B050"/>
                </a:solidFill>
              </a:rPr>
              <a:t>CERTIFICADO DE ASISTENCIA </a:t>
            </a:r>
            <a:r>
              <a:rPr lang="es-ES" sz="2000" b="1" dirty="0" smtClean="0"/>
              <a:t>al </a:t>
            </a:r>
            <a:r>
              <a:rPr lang="es-ES" sz="2000" b="1" dirty="0"/>
              <a:t>Congreso, </a:t>
            </a:r>
            <a:r>
              <a:rPr lang="es-ES" sz="2000" b="1" dirty="0" smtClean="0"/>
              <a:t>Jornada, Simposio, etc.</a:t>
            </a:r>
            <a:endParaRPr lang="es-ES" sz="2400" b="1" dirty="0" smtClean="0"/>
          </a:p>
        </p:txBody>
      </p:sp>
      <p:pic>
        <p:nvPicPr>
          <p:cNvPr id="17" name="16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013" y="4134113"/>
            <a:ext cx="592770" cy="591031"/>
          </a:xfrm>
          <a:prstGeom prst="rect">
            <a:avLst/>
          </a:prstGeom>
        </p:spPr>
      </p:pic>
      <p:pic>
        <p:nvPicPr>
          <p:cNvPr id="20" name="19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062" y="5214233"/>
            <a:ext cx="592770" cy="591031"/>
          </a:xfrm>
          <a:prstGeom prst="rect">
            <a:avLst/>
          </a:prstGeom>
        </p:spPr>
      </p:pic>
      <p:sp>
        <p:nvSpPr>
          <p:cNvPr id="21" name="20 CuadroTexto"/>
          <p:cNvSpPr txBox="1"/>
          <p:nvPr/>
        </p:nvSpPr>
        <p:spPr>
          <a:xfrm>
            <a:off x="3779912" y="2852936"/>
            <a:ext cx="48796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rgbClr val="EE7E02"/>
                </a:solidFill>
              </a:rPr>
              <a:t>¡ IMPORTANTE!</a:t>
            </a:r>
            <a:endParaRPr lang="es-ES" sz="2800" b="1" dirty="0" smtClean="0"/>
          </a:p>
          <a:p>
            <a:r>
              <a:rPr lang="es-ES" sz="2000" b="1" dirty="0" smtClean="0"/>
              <a:t>LA PLANILLA DEBE IR ACOMPAÑADA DE:</a:t>
            </a:r>
            <a:endParaRPr lang="es-ES" b="1" dirty="0" smtClean="0"/>
          </a:p>
        </p:txBody>
      </p:sp>
      <p:sp>
        <p:nvSpPr>
          <p:cNvPr id="22" name="21 CuadroTexto"/>
          <p:cNvSpPr txBox="1"/>
          <p:nvPr/>
        </p:nvSpPr>
        <p:spPr>
          <a:xfrm>
            <a:off x="4142832" y="4077072"/>
            <a:ext cx="45865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Copia </a:t>
            </a:r>
            <a:r>
              <a:rPr lang="es-ES" sz="2000" b="1" dirty="0"/>
              <a:t>de la </a:t>
            </a:r>
            <a:r>
              <a:rPr lang="es-ES" sz="2000" b="1" dirty="0" smtClean="0">
                <a:solidFill>
                  <a:srgbClr val="00B050"/>
                </a:solidFill>
              </a:rPr>
              <a:t>documentación </a:t>
            </a:r>
            <a:r>
              <a:rPr lang="es-ES" sz="2000" b="1" dirty="0">
                <a:solidFill>
                  <a:srgbClr val="00B050"/>
                </a:solidFill>
              </a:rPr>
              <a:t>que </a:t>
            </a:r>
            <a:r>
              <a:rPr lang="es-ES" sz="2000" b="1" dirty="0" smtClean="0">
                <a:solidFill>
                  <a:srgbClr val="00B050"/>
                </a:solidFill>
              </a:rPr>
              <a:t>acredite</a:t>
            </a:r>
          </a:p>
          <a:p>
            <a:r>
              <a:rPr lang="es-ES" sz="2000" b="1" dirty="0" smtClean="0">
                <a:solidFill>
                  <a:srgbClr val="00B050"/>
                </a:solidFill>
              </a:rPr>
              <a:t>la </a:t>
            </a:r>
            <a:r>
              <a:rPr lang="es-ES" sz="2000" b="1" dirty="0">
                <a:solidFill>
                  <a:srgbClr val="00B050"/>
                </a:solidFill>
              </a:rPr>
              <a:t>cantidad de </a:t>
            </a:r>
            <a:r>
              <a:rPr lang="es-ES" sz="2000" b="1" dirty="0" smtClean="0">
                <a:solidFill>
                  <a:srgbClr val="00B050"/>
                </a:solidFill>
              </a:rPr>
              <a:t>días </a:t>
            </a:r>
            <a:r>
              <a:rPr lang="es-ES" sz="2000" b="1" dirty="0"/>
              <a:t>a </a:t>
            </a:r>
            <a:r>
              <a:rPr lang="es-ES" sz="2000" b="1" dirty="0" smtClean="0"/>
              <a:t>liquidar.</a:t>
            </a:r>
          </a:p>
        </p:txBody>
      </p:sp>
    </p:spTree>
    <p:extLst>
      <p:ext uri="{BB962C8B-B14F-4D97-AF65-F5344CB8AC3E}">
        <p14:creationId xmlns:p14="http://schemas.microsoft.com/office/powerpoint/2010/main" val="169069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52" t="1031" r="14590" b="13021"/>
          <a:stretch/>
        </p:blipFill>
        <p:spPr>
          <a:xfrm>
            <a:off x="91002" y="1627049"/>
            <a:ext cx="8977746" cy="5195455"/>
          </a:xfrm>
          <a:prstGeom prst="rect">
            <a:avLst/>
          </a:prstGeom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251520" y="596180"/>
            <a:ext cx="2016224" cy="852221"/>
          </a:xfrm>
          <a:prstGeom prst="rect">
            <a:avLst/>
          </a:prstGeom>
        </p:spPr>
        <p:txBody>
          <a:bodyPr vert="horz" lIns="91440" rIns="45720" rtlCol="0" anchor="ctr">
            <a:normAutofit fontScale="70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ES" sz="35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Rendición de </a:t>
            </a:r>
            <a:r>
              <a:rPr lang="es-ES" sz="51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VIATICOS</a:t>
            </a:r>
            <a:endParaRPr lang="es-AR" sz="5100" dirty="0">
              <a:solidFill>
                <a:schemeClr val="bg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267744" y="1247549"/>
            <a:ext cx="4608512" cy="563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2267744" y="1196752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249" y="867183"/>
            <a:ext cx="476231" cy="473585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177" y="867183"/>
            <a:ext cx="476231" cy="473585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105" y="867183"/>
            <a:ext cx="476231" cy="473585"/>
          </a:xfrm>
          <a:prstGeom prst="rect">
            <a:avLst/>
          </a:prstGeom>
        </p:spPr>
      </p:pic>
      <p:pic>
        <p:nvPicPr>
          <p:cNvPr id="11" name="10 Imagen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97" t="2464" r="14994" b="2500"/>
          <a:stretch/>
        </p:blipFill>
        <p:spPr>
          <a:xfrm>
            <a:off x="1640840" y="2970312"/>
            <a:ext cx="2211080" cy="3843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2 Marcador de contenido"/>
          <p:cNvSpPr>
            <a:spLocks noGrp="1"/>
          </p:cNvSpPr>
          <p:nvPr>
            <p:ph idx="1"/>
          </p:nvPr>
        </p:nvSpPr>
        <p:spPr>
          <a:xfrm>
            <a:off x="259615" y="3429000"/>
            <a:ext cx="8712968" cy="1152128"/>
          </a:xfrm>
        </p:spPr>
        <p:txBody>
          <a:bodyPr>
            <a:no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s-AR" sz="7200" b="1" dirty="0" smtClean="0">
                <a:solidFill>
                  <a:srgbClr val="EE7E02"/>
                </a:solidFill>
                <a:latin typeface="Calibri" pitchFamily="34" charset="0"/>
                <a:cs typeface="Calibri" pitchFamily="34" charset="0"/>
              </a:rPr>
              <a:t>¿Preguntas?</a:t>
            </a:r>
            <a:r>
              <a:rPr lang="es-AR" sz="3600" b="1" dirty="0" smtClean="0">
                <a:solidFill>
                  <a:srgbClr val="EE7E02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7380312" y="6197242"/>
            <a:ext cx="15971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¡GRACIAS!</a:t>
            </a:r>
            <a:endParaRPr lang="es-ES" sz="2000" dirty="0"/>
          </a:p>
        </p:txBody>
      </p:sp>
      <p:pic>
        <p:nvPicPr>
          <p:cNvPr id="16" name="15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046" y="5291880"/>
            <a:ext cx="1582266" cy="94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2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4205071"/>
            <a:ext cx="870133" cy="952121"/>
          </a:xfrm>
          <a:prstGeom prst="rect">
            <a:avLst/>
          </a:prstGeom>
        </p:spPr>
      </p:pic>
      <p:pic>
        <p:nvPicPr>
          <p:cNvPr id="24" name="2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356991"/>
            <a:ext cx="870133" cy="952121"/>
          </a:xfrm>
          <a:prstGeom prst="rect">
            <a:avLst/>
          </a:prstGeom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251520" y="596180"/>
            <a:ext cx="2016224" cy="852221"/>
          </a:xfrm>
          <a:prstGeom prst="rect">
            <a:avLst/>
          </a:prstGeom>
        </p:spPr>
        <p:txBody>
          <a:bodyPr vert="horz" lIns="91440" rIns="45720" rtlCol="0" anchor="ctr">
            <a:normAutofit fontScale="70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ES" sz="35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Rendición de </a:t>
            </a:r>
            <a:r>
              <a:rPr lang="es-ES" sz="51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VIATICOS</a:t>
            </a:r>
            <a:endParaRPr lang="es-AR" sz="5100" dirty="0">
              <a:solidFill>
                <a:schemeClr val="bg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267744" y="1247549"/>
            <a:ext cx="4608512" cy="563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2267744" y="1196752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249" y="867183"/>
            <a:ext cx="476231" cy="473585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177" y="867183"/>
            <a:ext cx="476231" cy="473585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105" y="867183"/>
            <a:ext cx="476231" cy="473585"/>
          </a:xfrm>
          <a:prstGeom prst="rect">
            <a:avLst/>
          </a:prstGeom>
        </p:spPr>
      </p:pic>
      <p:sp>
        <p:nvSpPr>
          <p:cNvPr id="18" name="2 Marcador de contenido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8" cy="1152128"/>
          </a:xfrm>
        </p:spPr>
        <p:txBody>
          <a:bodyPr>
            <a:no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s-AR" sz="5400" b="1" dirty="0" smtClean="0">
                <a:solidFill>
                  <a:srgbClr val="EE7E02"/>
                </a:solidFill>
                <a:latin typeface="Calibri" pitchFamily="34" charset="0"/>
                <a:cs typeface="Calibri" pitchFamily="34" charset="0"/>
              </a:rPr>
              <a:t>¿Qué rubros rinden viáticos?</a:t>
            </a:r>
            <a:r>
              <a:rPr lang="es-AR" sz="2400" b="1" dirty="0" smtClean="0">
                <a:solidFill>
                  <a:srgbClr val="EE7E02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2473669" y="3645024"/>
            <a:ext cx="40519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 smtClean="0"/>
              <a:t>VIAJES Y VIÁTICOS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2434984" y="4515811"/>
            <a:ext cx="4478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 smtClean="0"/>
              <a:t>TRABAJO DE CAMPO</a:t>
            </a:r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val="324312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52" t="1031" r="14590" b="13021"/>
          <a:stretch/>
        </p:blipFill>
        <p:spPr>
          <a:xfrm>
            <a:off x="91002" y="1627049"/>
            <a:ext cx="8977746" cy="5195455"/>
          </a:xfrm>
          <a:prstGeom prst="rect">
            <a:avLst/>
          </a:prstGeom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251520" y="596180"/>
            <a:ext cx="2016224" cy="852221"/>
          </a:xfrm>
          <a:prstGeom prst="rect">
            <a:avLst/>
          </a:prstGeom>
        </p:spPr>
        <p:txBody>
          <a:bodyPr vert="horz" lIns="91440" rIns="45720" rtlCol="0" anchor="ctr">
            <a:normAutofit fontScale="70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ES" sz="35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Rendición de </a:t>
            </a:r>
            <a:r>
              <a:rPr lang="es-ES" sz="51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VIATICOS</a:t>
            </a:r>
            <a:endParaRPr lang="es-AR" sz="5100" dirty="0">
              <a:solidFill>
                <a:schemeClr val="bg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267744" y="1247549"/>
            <a:ext cx="4608512" cy="563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2267744" y="1196752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249" y="867183"/>
            <a:ext cx="476231" cy="473585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177" y="867183"/>
            <a:ext cx="476231" cy="473585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105" y="867183"/>
            <a:ext cx="476231" cy="473585"/>
          </a:xfrm>
          <a:prstGeom prst="rect">
            <a:avLst/>
          </a:prstGeom>
        </p:spPr>
      </p:pic>
      <p:sp>
        <p:nvSpPr>
          <p:cNvPr id="18" name="2 Marcador de contenido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8" cy="1152128"/>
          </a:xfrm>
        </p:spPr>
        <p:txBody>
          <a:bodyPr>
            <a:no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s-AR" sz="5400" b="1" dirty="0" smtClean="0">
                <a:solidFill>
                  <a:srgbClr val="EE7E02"/>
                </a:solidFill>
                <a:latin typeface="Calibri" pitchFamily="34" charset="0"/>
                <a:cs typeface="Calibri" pitchFamily="34" charset="0"/>
              </a:rPr>
              <a:t>¿Cómo rindo viáticos?</a:t>
            </a:r>
            <a:r>
              <a:rPr lang="es-AR" sz="2400" b="1" dirty="0" smtClean="0">
                <a:solidFill>
                  <a:srgbClr val="EE7E02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97" t="2464" r="14994" b="2500"/>
          <a:stretch/>
        </p:blipFill>
        <p:spPr>
          <a:xfrm>
            <a:off x="1568832" y="2783368"/>
            <a:ext cx="2211080" cy="3843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11 CuadroTexto"/>
          <p:cNvSpPr txBox="1"/>
          <p:nvPr/>
        </p:nvSpPr>
        <p:spPr>
          <a:xfrm>
            <a:off x="3544890" y="3284984"/>
            <a:ext cx="50392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000" dirty="0" smtClean="0"/>
              <a:t>Si viajo al </a:t>
            </a:r>
            <a:r>
              <a:rPr lang="es-ES" sz="2000" b="1" dirty="0" smtClean="0"/>
              <a:t>EXTERIOR</a:t>
            </a:r>
          </a:p>
          <a:p>
            <a:pPr algn="ctr"/>
            <a:r>
              <a:rPr lang="es-ES" sz="2000" b="1" dirty="0" smtClean="0">
                <a:solidFill>
                  <a:srgbClr val="0070C0"/>
                </a:solidFill>
              </a:rPr>
              <a:t>CON COMPROBANTES GASTO POR GASTO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542485" y="4342036"/>
            <a:ext cx="509216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000" dirty="0" smtClean="0"/>
              <a:t>En </a:t>
            </a:r>
            <a:r>
              <a:rPr lang="es-ES" sz="2000" b="1" dirty="0" smtClean="0"/>
              <a:t>ARGENTINA a más de 50kms</a:t>
            </a:r>
            <a:r>
              <a:rPr lang="es-ES" sz="2000" dirty="0" smtClean="0"/>
              <a:t>.</a:t>
            </a:r>
          </a:p>
          <a:p>
            <a:pPr algn="ctr"/>
            <a:r>
              <a:rPr lang="es-ES" sz="2000" b="1" dirty="0" smtClean="0">
                <a:solidFill>
                  <a:srgbClr val="0070C0"/>
                </a:solidFill>
              </a:rPr>
              <a:t>CON COMPROBANTES GASTO POR GASTO </a:t>
            </a:r>
          </a:p>
          <a:p>
            <a:pPr algn="ctr"/>
            <a:r>
              <a:rPr lang="es-ES" sz="2000" b="1" dirty="0" err="1" smtClean="0"/>
              <a:t>ó</a:t>
            </a:r>
            <a:endParaRPr lang="es-ES" sz="2000" b="1" dirty="0" smtClean="0"/>
          </a:p>
          <a:p>
            <a:pPr algn="ctr"/>
            <a:r>
              <a:rPr lang="es-ES" sz="2000" b="1" dirty="0" smtClean="0">
                <a:solidFill>
                  <a:srgbClr val="0070C0"/>
                </a:solidFill>
              </a:rPr>
              <a:t>CON PLANILLA DE LIQUIDACIÓN</a:t>
            </a:r>
          </a:p>
          <a:p>
            <a:pPr algn="ctr"/>
            <a:r>
              <a:rPr lang="es-ES" sz="2000" b="1" dirty="0" smtClean="0">
                <a:solidFill>
                  <a:srgbClr val="0070C0"/>
                </a:solidFill>
              </a:rPr>
              <a:t>Y RENDICIÓN DE VIÁTICOS</a:t>
            </a:r>
            <a:endParaRPr lang="es-ES" sz="2000" b="1" dirty="0">
              <a:solidFill>
                <a:srgbClr val="0070C0"/>
              </a:solidFill>
            </a:endParaRPr>
          </a:p>
        </p:txBody>
      </p:sp>
      <p:pic>
        <p:nvPicPr>
          <p:cNvPr id="20" name="19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168963"/>
            <a:ext cx="435067" cy="476061"/>
          </a:xfrm>
          <a:prstGeom prst="rect">
            <a:avLst/>
          </a:prstGeom>
        </p:spPr>
      </p:pic>
      <p:pic>
        <p:nvPicPr>
          <p:cNvPr id="21" name="20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4224776"/>
            <a:ext cx="435067" cy="476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63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20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122" y="1892284"/>
            <a:ext cx="6093390" cy="5209124"/>
          </a:xfrm>
          <a:prstGeom prst="rect">
            <a:avLst/>
          </a:prstGeom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251520" y="596180"/>
            <a:ext cx="2016224" cy="852221"/>
          </a:xfrm>
          <a:prstGeom prst="rect">
            <a:avLst/>
          </a:prstGeom>
        </p:spPr>
        <p:txBody>
          <a:bodyPr vert="horz" lIns="91440" rIns="45720" rtlCol="0" anchor="ctr">
            <a:normAutofit fontScale="70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ES" sz="35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Rendición de </a:t>
            </a:r>
            <a:r>
              <a:rPr lang="es-ES" sz="51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VIATICOS</a:t>
            </a:r>
            <a:endParaRPr lang="es-AR" sz="5100" dirty="0">
              <a:solidFill>
                <a:schemeClr val="bg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267744" y="1247549"/>
            <a:ext cx="4608512" cy="563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2267744" y="1196752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249" y="867183"/>
            <a:ext cx="476231" cy="473585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177" y="867183"/>
            <a:ext cx="476231" cy="473585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105" y="867183"/>
            <a:ext cx="476231" cy="473585"/>
          </a:xfrm>
          <a:prstGeom prst="rect">
            <a:avLst/>
          </a:prstGeom>
        </p:spPr>
      </p:pic>
      <p:sp>
        <p:nvSpPr>
          <p:cNvPr id="18" name="2 Marcador de contenido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8" cy="792088"/>
          </a:xfrm>
        </p:spPr>
        <p:txBody>
          <a:bodyPr>
            <a:no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s-AR" sz="4800" b="1" dirty="0" smtClean="0">
                <a:solidFill>
                  <a:srgbClr val="EE7E02"/>
                </a:solidFill>
                <a:latin typeface="Calibri" pitchFamily="34" charset="0"/>
                <a:cs typeface="Calibri" pitchFamily="34" charset="0"/>
              </a:rPr>
              <a:t>VIÁTICOS</a:t>
            </a:r>
            <a:endParaRPr lang="es-AR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251520" y="2636912"/>
            <a:ext cx="8712968" cy="1935832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lnSpc>
                <a:spcPct val="110000"/>
              </a:lnSpc>
              <a:buFont typeface="Wingdings 2"/>
              <a:buNone/>
            </a:pPr>
            <a:r>
              <a:rPr lang="es-AR" sz="2000" b="1" dirty="0" smtClean="0">
                <a:latin typeface="Calibri" pitchFamily="34" charset="0"/>
                <a:cs typeface="Calibri" pitchFamily="34" charset="0"/>
              </a:rPr>
              <a:t>Asignación fija diaria</a:t>
            </a:r>
            <a:r>
              <a:rPr lang="es-AR" sz="2000" dirty="0" smtClean="0">
                <a:latin typeface="Calibri" pitchFamily="34" charset="0"/>
                <a:cs typeface="Calibri" pitchFamily="34" charset="0"/>
              </a:rPr>
              <a:t>, que se concede a los </a:t>
            </a:r>
            <a:r>
              <a:rPr lang="es-AR" sz="2000" b="1" dirty="0" smtClean="0">
                <a:latin typeface="Calibri" pitchFamily="34" charset="0"/>
                <a:cs typeface="Calibri" pitchFamily="34" charset="0"/>
              </a:rPr>
              <a:t>integrantes del proyecto </a:t>
            </a:r>
            <a:r>
              <a:rPr lang="es-AR" sz="2000" dirty="0" smtClean="0">
                <a:latin typeface="Calibri" pitchFamily="34" charset="0"/>
                <a:cs typeface="Calibri" pitchFamily="34" charset="0"/>
              </a:rPr>
              <a:t>de investigación, con </a:t>
            </a:r>
            <a:r>
              <a:rPr lang="es-AR" sz="2000" b="1" dirty="0" smtClean="0">
                <a:latin typeface="Calibri" pitchFamily="34" charset="0"/>
                <a:cs typeface="Calibri" pitchFamily="34" charset="0"/>
              </a:rPr>
              <a:t>exclusión de los pasajes</a:t>
            </a:r>
            <a:r>
              <a:rPr lang="es-AR" sz="2000" dirty="0" smtClean="0">
                <a:latin typeface="Calibri" pitchFamily="34" charset="0"/>
                <a:cs typeface="Calibri" pitchFamily="34" charset="0"/>
              </a:rPr>
              <a:t>, para atender todos los gastos personales que le ocasione el cumplimiento de las tareas propias del proyecto cuando </a:t>
            </a:r>
            <a:r>
              <a:rPr lang="es-AR" sz="2000" b="1" dirty="0" smtClean="0">
                <a:latin typeface="Calibri" pitchFamily="34" charset="0"/>
                <a:cs typeface="Calibri" pitchFamily="34" charset="0"/>
              </a:rPr>
              <a:t>VIAJE DENTRO DEL PAÍS a lugares alejados a mas de 50kms. </a:t>
            </a:r>
            <a:r>
              <a:rPr lang="es-AR" sz="2000" dirty="0" smtClean="0">
                <a:latin typeface="Calibri" pitchFamily="34" charset="0"/>
                <a:cs typeface="Calibri" pitchFamily="34" charset="0"/>
              </a:rPr>
              <a:t>de la Unidad Académica sede del proyecto.</a:t>
            </a:r>
          </a:p>
        </p:txBody>
      </p:sp>
    </p:spTree>
    <p:extLst>
      <p:ext uri="{BB962C8B-B14F-4D97-AF65-F5344CB8AC3E}">
        <p14:creationId xmlns:p14="http://schemas.microsoft.com/office/powerpoint/2010/main" val="269698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251520" y="596180"/>
            <a:ext cx="2016224" cy="852221"/>
          </a:xfrm>
          <a:prstGeom prst="rect">
            <a:avLst/>
          </a:prstGeom>
        </p:spPr>
        <p:txBody>
          <a:bodyPr vert="horz" lIns="91440" rIns="45720" rtlCol="0" anchor="ctr">
            <a:normAutofit fontScale="70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ES" sz="35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Rendición de </a:t>
            </a:r>
            <a:r>
              <a:rPr lang="es-ES" sz="51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VIATICOS</a:t>
            </a:r>
            <a:endParaRPr lang="es-AR" sz="5100" dirty="0">
              <a:solidFill>
                <a:schemeClr val="bg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267744" y="1247549"/>
            <a:ext cx="4608512" cy="563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2267744" y="1196752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249" y="867183"/>
            <a:ext cx="476231" cy="473585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177" y="867183"/>
            <a:ext cx="476231" cy="473585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105" y="867183"/>
            <a:ext cx="476231" cy="473585"/>
          </a:xfrm>
          <a:prstGeom prst="rect">
            <a:avLst/>
          </a:prstGeom>
        </p:spPr>
      </p:pic>
      <p:sp>
        <p:nvSpPr>
          <p:cNvPr id="18" name="2 Marcador de contenido"/>
          <p:cNvSpPr>
            <a:spLocks noGrp="1"/>
          </p:cNvSpPr>
          <p:nvPr>
            <p:ph idx="1"/>
          </p:nvPr>
        </p:nvSpPr>
        <p:spPr>
          <a:xfrm>
            <a:off x="215516" y="1836139"/>
            <a:ext cx="8712968" cy="1304829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es-AR" sz="1600" b="1" dirty="0" smtClean="0">
                <a:solidFill>
                  <a:srgbClr val="EE7E02"/>
                </a:solidFill>
                <a:latin typeface="Calibri" pitchFamily="34" charset="0"/>
                <a:cs typeface="Calibri" pitchFamily="34" charset="0"/>
              </a:rPr>
              <a:t>ASIGNACIÓN FIJA DIARIA,</a:t>
            </a:r>
            <a:r>
              <a:rPr lang="es-AR" sz="1600" dirty="0" smtClean="0">
                <a:solidFill>
                  <a:srgbClr val="EE7E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AR" sz="1600" dirty="0" smtClean="0">
                <a:latin typeface="Calibri" pitchFamily="34" charset="0"/>
                <a:cs typeface="Calibri" pitchFamily="34" charset="0"/>
              </a:rPr>
              <a:t>que se concede a los integrantes del proyecto de investigación, con exclusión de los pasajes, </a:t>
            </a:r>
            <a:r>
              <a:rPr lang="es-AR" sz="1600" dirty="0" smtClean="0">
                <a:solidFill>
                  <a:srgbClr val="EE7E02"/>
                </a:solidFill>
                <a:latin typeface="Calibri" pitchFamily="34" charset="0"/>
                <a:cs typeface="Calibri" pitchFamily="34" charset="0"/>
              </a:rPr>
              <a:t>para atender todos los gastos personales que le ocasione el cumplimiento de las tareas propias del proyecto </a:t>
            </a:r>
            <a:r>
              <a:rPr lang="es-AR" sz="1600" dirty="0" smtClean="0">
                <a:latin typeface="Calibri" pitchFamily="34" charset="0"/>
                <a:cs typeface="Calibri" pitchFamily="34" charset="0"/>
              </a:rPr>
              <a:t>cuando VIAJE DENTRO DEL PAÍS a lugares alejados a mas de 50kms. de la Unidad Académica sede del proyecto.</a:t>
            </a:r>
          </a:p>
        </p:txBody>
      </p:sp>
      <p:graphicFrame>
        <p:nvGraphicFramePr>
          <p:cNvPr id="20" name="1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494571"/>
              </p:ext>
            </p:extLst>
          </p:nvPr>
        </p:nvGraphicFramePr>
        <p:xfrm>
          <a:off x="395536" y="3717032"/>
          <a:ext cx="8496944" cy="25958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4807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ZONA</a:t>
                      </a:r>
                      <a:endParaRPr lang="es-E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PESOS</a:t>
                      </a:r>
                      <a:endParaRPr lang="es-E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b="1" dirty="0" smtClean="0"/>
                        <a:t>Región Noroeste: </a:t>
                      </a:r>
                      <a:r>
                        <a:rPr lang="es-ES" sz="1600" dirty="0" smtClean="0"/>
                        <a:t>Jujuy,</a:t>
                      </a:r>
                      <a:r>
                        <a:rPr lang="es-ES" sz="1600" baseline="0" dirty="0" smtClean="0"/>
                        <a:t> Salta, Tucumán, Catamarca y La Rioja.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1643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b="1" dirty="0" smtClean="0"/>
                        <a:t>Región Noreste: </a:t>
                      </a:r>
                      <a:r>
                        <a:rPr lang="es-ES" sz="1600" dirty="0" smtClean="0"/>
                        <a:t>Misiones, Corrientes, Entre Ríos,</a:t>
                      </a:r>
                      <a:r>
                        <a:rPr lang="es-ES" sz="1600" baseline="0" dirty="0" smtClean="0"/>
                        <a:t> Formosa y Chaco.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1148</a:t>
                      </a:r>
                      <a:endParaRPr lang="es-ES" b="1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b="1" dirty="0" smtClean="0"/>
                        <a:t>Región Cuyo: </a:t>
                      </a:r>
                      <a:r>
                        <a:rPr lang="es-ES" sz="1600" dirty="0" smtClean="0"/>
                        <a:t>San Juan,</a:t>
                      </a:r>
                      <a:r>
                        <a:rPr lang="es-ES" sz="1600" baseline="0" dirty="0" smtClean="0"/>
                        <a:t> Mendoza y San Luis.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1643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b="1" dirty="0" smtClean="0"/>
                        <a:t>Región Centro</a:t>
                      </a:r>
                      <a:r>
                        <a:rPr lang="es-ES" sz="1600" dirty="0" smtClean="0"/>
                        <a:t>: Córdoba, Santiago del Estero, Santa Fe y La Pampa.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1372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b="1" dirty="0" smtClean="0"/>
                        <a:t>Región Sur: </a:t>
                      </a:r>
                      <a:r>
                        <a:rPr lang="es-ES" sz="1600" dirty="0" smtClean="0"/>
                        <a:t>Neuquén, Río</a:t>
                      </a:r>
                      <a:r>
                        <a:rPr lang="es-ES" sz="1600" baseline="0" dirty="0" smtClean="0"/>
                        <a:t> Negro, Chubut, Santa Cruz y Tierra del Fuego.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2006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b="1" dirty="0" smtClean="0"/>
                        <a:t>Región Metropolitana:</a:t>
                      </a:r>
                      <a:r>
                        <a:rPr lang="es-ES" sz="1600" b="1" baseline="0" dirty="0" smtClean="0"/>
                        <a:t> </a:t>
                      </a:r>
                      <a:r>
                        <a:rPr lang="es-ES" sz="1600" baseline="0" dirty="0" smtClean="0"/>
                        <a:t>Provincia de Buenos Aires.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1148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6715281" y="6335742"/>
            <a:ext cx="21114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 smtClean="0"/>
              <a:t>Montos actualizados </a:t>
            </a:r>
            <a:r>
              <a:rPr lang="es-ES" sz="1100" smtClean="0"/>
              <a:t>al 29/9/2017</a:t>
            </a:r>
          </a:p>
          <a:p>
            <a:endParaRPr lang="es-ES" sz="1100" dirty="0"/>
          </a:p>
        </p:txBody>
      </p:sp>
    </p:spTree>
    <p:extLst>
      <p:ext uri="{BB962C8B-B14F-4D97-AF65-F5344CB8AC3E}">
        <p14:creationId xmlns:p14="http://schemas.microsoft.com/office/powerpoint/2010/main" val="142637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1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204864"/>
            <a:ext cx="5373310" cy="4593542"/>
          </a:xfrm>
          <a:prstGeom prst="rect">
            <a:avLst/>
          </a:prstGeom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251520" y="596180"/>
            <a:ext cx="2016224" cy="852221"/>
          </a:xfrm>
          <a:prstGeom prst="rect">
            <a:avLst/>
          </a:prstGeom>
        </p:spPr>
        <p:txBody>
          <a:bodyPr vert="horz" lIns="91440" rIns="45720" rtlCol="0" anchor="ctr">
            <a:normAutofit fontScale="70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ES" sz="35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Rendición de </a:t>
            </a:r>
            <a:r>
              <a:rPr lang="es-ES" sz="51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VIATICOS</a:t>
            </a:r>
            <a:endParaRPr lang="es-AR" sz="5100" dirty="0">
              <a:solidFill>
                <a:schemeClr val="bg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267744" y="1247549"/>
            <a:ext cx="4608512" cy="563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2267744" y="1196752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249" y="867183"/>
            <a:ext cx="476231" cy="473585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177" y="867183"/>
            <a:ext cx="476231" cy="473585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105" y="867183"/>
            <a:ext cx="476231" cy="473585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4186403" y="2756661"/>
            <a:ext cx="4229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0070C0"/>
                </a:solidFill>
              </a:rPr>
              <a:t>LOS PASAJES </a:t>
            </a:r>
            <a:r>
              <a:rPr lang="es-ES" sz="2400" dirty="0" smtClean="0"/>
              <a:t>se rinden en la </a:t>
            </a:r>
            <a:r>
              <a:rPr lang="es-ES" sz="2400" b="1" dirty="0" smtClean="0"/>
              <a:t>planilla de gastos </a:t>
            </a:r>
            <a:r>
              <a:rPr lang="es-ES" sz="2400" dirty="0" smtClean="0"/>
              <a:t>adjuntando</a:t>
            </a:r>
            <a:r>
              <a:rPr lang="es-ES" sz="2400" b="1" dirty="0" smtClean="0"/>
              <a:t> comprobante/boleto/ticket.</a:t>
            </a:r>
          </a:p>
        </p:txBody>
      </p:sp>
      <p:sp>
        <p:nvSpPr>
          <p:cNvPr id="18" name="2 Marcador de contenido"/>
          <p:cNvSpPr>
            <a:spLocks noGrp="1"/>
          </p:cNvSpPr>
          <p:nvPr>
            <p:ph idx="1"/>
          </p:nvPr>
        </p:nvSpPr>
        <p:spPr>
          <a:xfrm>
            <a:off x="203354" y="4653136"/>
            <a:ext cx="8712968" cy="1880893"/>
          </a:xfrm>
        </p:spPr>
        <p:txBody>
          <a:bodyPr>
            <a:normAutofit/>
          </a:bodyPr>
          <a:lstStyle/>
          <a:p>
            <a:pPr marL="164592" indent="0" algn="just">
              <a:buNone/>
            </a:pPr>
            <a:endParaRPr lang="es-AR" sz="16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es-AR" sz="1600" dirty="0" smtClean="0">
                <a:latin typeface="Calibri" pitchFamily="34" charset="0"/>
                <a:cs typeface="Calibri" pitchFamily="34" charset="0"/>
              </a:rPr>
              <a:t>Asignación fija diaria que se concede a los integrantes del proyecto de investigación, </a:t>
            </a:r>
            <a:r>
              <a:rPr lang="es-AR" sz="1600" b="1" dirty="0" smtClean="0">
                <a:solidFill>
                  <a:srgbClr val="EE7E02"/>
                </a:solidFill>
                <a:latin typeface="Calibri" pitchFamily="34" charset="0"/>
                <a:cs typeface="Calibri" pitchFamily="34" charset="0"/>
              </a:rPr>
              <a:t>CON EXCLUSIÓN DE LOS PASAJES, </a:t>
            </a:r>
            <a:r>
              <a:rPr lang="es-AR" sz="1600" dirty="0" smtClean="0">
                <a:latin typeface="Calibri" pitchFamily="34" charset="0"/>
                <a:cs typeface="Calibri" pitchFamily="34" charset="0"/>
              </a:rPr>
              <a:t>para atender todos los gastos personales que le ocasione el cumplimiento de las tareas propias del proyecto cuando VIAJE DENTRO DEL PAÍS a lugares alejados a mas de 50kms. de la Unidad Académica sede del proyecto.</a:t>
            </a: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29" y="1854277"/>
            <a:ext cx="1834715" cy="1834715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921" y="2255526"/>
            <a:ext cx="1830999" cy="1830999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20" name="19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857" y="1854277"/>
            <a:ext cx="2373774" cy="2366811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4340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251520" y="596180"/>
            <a:ext cx="2016224" cy="852221"/>
          </a:xfrm>
          <a:prstGeom prst="rect">
            <a:avLst/>
          </a:prstGeom>
        </p:spPr>
        <p:txBody>
          <a:bodyPr vert="horz" lIns="91440" rIns="45720" rtlCol="0" anchor="ctr">
            <a:normAutofit fontScale="70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ES" sz="35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Rendición de </a:t>
            </a:r>
            <a:r>
              <a:rPr lang="es-ES" sz="51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VIATICOS</a:t>
            </a:r>
            <a:endParaRPr lang="es-AR" sz="5100" dirty="0">
              <a:solidFill>
                <a:schemeClr val="bg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267744" y="1247549"/>
            <a:ext cx="4608512" cy="563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2267744" y="1196752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249" y="867183"/>
            <a:ext cx="476231" cy="473585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177" y="867183"/>
            <a:ext cx="476231" cy="473585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105" y="867183"/>
            <a:ext cx="476231" cy="473585"/>
          </a:xfrm>
          <a:prstGeom prst="rect">
            <a:avLst/>
          </a:prstGeom>
        </p:spPr>
      </p:pic>
      <p:pic>
        <p:nvPicPr>
          <p:cNvPr id="11" name="10 Imagen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27" t="10585" r="-2162" b="12631"/>
          <a:stretch/>
        </p:blipFill>
        <p:spPr>
          <a:xfrm>
            <a:off x="917788" y="2077605"/>
            <a:ext cx="2574092" cy="1683704"/>
          </a:xfrm>
          <a:prstGeom prst="rect">
            <a:avLst/>
          </a:prstGeom>
        </p:spPr>
      </p:pic>
      <p:pic>
        <p:nvPicPr>
          <p:cNvPr id="12" name="11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299" y="2103765"/>
            <a:ext cx="1473573" cy="1469251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3536063" y="2668850"/>
            <a:ext cx="47083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SÓLO</a:t>
            </a:r>
            <a:r>
              <a:rPr lang="es-ES" sz="2000" dirty="0" smtClean="0"/>
              <a:t> de los </a:t>
            </a:r>
            <a:r>
              <a:rPr lang="es-ES" sz="2000" b="1" dirty="0" smtClean="0">
                <a:solidFill>
                  <a:srgbClr val="EE7E02"/>
                </a:solidFill>
              </a:rPr>
              <a:t>INTEGRANTES</a:t>
            </a:r>
            <a:r>
              <a:rPr lang="es-ES" sz="2000" dirty="0" smtClean="0"/>
              <a:t> del proyecto.</a:t>
            </a:r>
            <a:endParaRPr lang="es-ES" sz="2000" dirty="0"/>
          </a:p>
        </p:txBody>
      </p:sp>
      <p:cxnSp>
        <p:nvCxnSpPr>
          <p:cNvPr id="14" name="13 Conector angular"/>
          <p:cNvCxnSpPr/>
          <p:nvPr/>
        </p:nvCxnSpPr>
        <p:spPr>
          <a:xfrm>
            <a:off x="1136901" y="3672780"/>
            <a:ext cx="783436" cy="464425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1919579" y="3918075"/>
            <a:ext cx="614858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INVESTIGADORES INVITADOS</a:t>
            </a:r>
            <a:r>
              <a:rPr lang="es-ES" sz="1600" b="1" dirty="0" smtClean="0"/>
              <a:t>:</a:t>
            </a:r>
          </a:p>
          <a:p>
            <a:r>
              <a:rPr lang="es-ES" sz="1600" dirty="0" smtClean="0"/>
              <a:t>solicitar </a:t>
            </a:r>
            <a:r>
              <a:rPr lang="es-ES" sz="1600" b="1" dirty="0" smtClean="0"/>
              <a:t>AUTORIZACIÓN PREVIA  </a:t>
            </a:r>
            <a:r>
              <a:rPr lang="es-ES" sz="1600" dirty="0" smtClean="0"/>
              <a:t>al Depto. de Subsidios de la </a:t>
            </a:r>
            <a:r>
              <a:rPr lang="es-ES" sz="1600" dirty="0" err="1" smtClean="0"/>
              <a:t>SECyT</a:t>
            </a:r>
            <a:r>
              <a:rPr lang="es-ES" sz="1600" dirty="0" smtClean="0"/>
              <a:t>.</a:t>
            </a:r>
            <a:endParaRPr lang="es-ES" sz="1600" dirty="0"/>
          </a:p>
        </p:txBody>
      </p:sp>
      <p:pic>
        <p:nvPicPr>
          <p:cNvPr id="16" name="15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58" y="2557060"/>
            <a:ext cx="1147148" cy="1143783"/>
          </a:xfrm>
          <a:prstGeom prst="rect">
            <a:avLst/>
          </a:prstGeom>
        </p:spPr>
      </p:pic>
      <p:sp>
        <p:nvSpPr>
          <p:cNvPr id="18" name="2 Marcador de contenido"/>
          <p:cNvSpPr>
            <a:spLocks noGrp="1"/>
          </p:cNvSpPr>
          <p:nvPr>
            <p:ph idx="1"/>
          </p:nvPr>
        </p:nvSpPr>
        <p:spPr>
          <a:xfrm>
            <a:off x="179512" y="4869160"/>
            <a:ext cx="8712968" cy="1880893"/>
          </a:xfrm>
        </p:spPr>
        <p:txBody>
          <a:bodyPr>
            <a:normAutofit/>
          </a:bodyPr>
          <a:lstStyle/>
          <a:p>
            <a:pPr marL="164592" indent="0" algn="just">
              <a:buNone/>
            </a:pPr>
            <a:endParaRPr lang="es-AR" sz="16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es-AR" sz="1600" dirty="0" smtClean="0">
                <a:latin typeface="Calibri" pitchFamily="34" charset="0"/>
                <a:cs typeface="Calibri" pitchFamily="34" charset="0"/>
              </a:rPr>
              <a:t>Asignación fija diaria </a:t>
            </a:r>
            <a:r>
              <a:rPr lang="es-AR" sz="1600" b="1" dirty="0" smtClean="0">
                <a:solidFill>
                  <a:srgbClr val="EE7E02"/>
                </a:solidFill>
                <a:latin typeface="Calibri" pitchFamily="34" charset="0"/>
                <a:cs typeface="Calibri" pitchFamily="34" charset="0"/>
              </a:rPr>
              <a:t>QUE SE CONCEDE A LOS INTEGRANTES DEL PROYECTO DE INVESTIGACIÓN,</a:t>
            </a:r>
            <a:r>
              <a:rPr lang="es-AR" sz="1600" dirty="0" smtClean="0">
                <a:solidFill>
                  <a:srgbClr val="EE7E0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AR" sz="1600" dirty="0" smtClean="0">
                <a:latin typeface="Calibri" pitchFamily="34" charset="0"/>
                <a:cs typeface="Calibri" pitchFamily="34" charset="0"/>
              </a:rPr>
              <a:t>con exclusión de los pasajes, para atender todos los gastos personales que le ocasione el cumplimiento de las tareas propias del proyecto cuando VIAJE DENTRO DEL PAÍS a lugares alejados a mas de 50kms. de la Unidad Académica sede del proyecto.</a:t>
            </a:r>
          </a:p>
        </p:txBody>
      </p:sp>
    </p:spTree>
    <p:extLst>
      <p:ext uri="{BB962C8B-B14F-4D97-AF65-F5344CB8AC3E}">
        <p14:creationId xmlns:p14="http://schemas.microsoft.com/office/powerpoint/2010/main" val="287921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251520" y="596180"/>
            <a:ext cx="2016224" cy="852221"/>
          </a:xfrm>
          <a:prstGeom prst="rect">
            <a:avLst/>
          </a:prstGeom>
        </p:spPr>
        <p:txBody>
          <a:bodyPr vert="horz" lIns="91440" rIns="45720" rtlCol="0" anchor="ctr">
            <a:normAutofit fontScale="70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ES" sz="35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Rendición de </a:t>
            </a:r>
            <a:r>
              <a:rPr lang="es-ES" sz="51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VIATICOS</a:t>
            </a:r>
            <a:endParaRPr lang="es-AR" sz="5100" dirty="0">
              <a:solidFill>
                <a:schemeClr val="bg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267744" y="1247549"/>
            <a:ext cx="4608512" cy="563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2267744" y="1196752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249" y="867183"/>
            <a:ext cx="476231" cy="473585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177" y="867183"/>
            <a:ext cx="476231" cy="473585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105" y="867183"/>
            <a:ext cx="476231" cy="473585"/>
          </a:xfrm>
          <a:prstGeom prst="rect">
            <a:avLst/>
          </a:prstGeom>
        </p:spPr>
      </p:pic>
      <p:sp>
        <p:nvSpPr>
          <p:cNvPr id="18" name="2 Marcador de contenido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8" cy="1872208"/>
          </a:xfrm>
        </p:spPr>
        <p:txBody>
          <a:bodyPr>
            <a:no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s-AR" sz="2400" b="1" dirty="0" smtClean="0">
                <a:solidFill>
                  <a:srgbClr val="EE7E02"/>
                </a:solidFill>
                <a:latin typeface="Calibri" pitchFamily="34" charset="0"/>
                <a:cs typeface="Calibri" pitchFamily="34" charset="0"/>
              </a:rPr>
              <a:t>COMPROBANTE DE LIQUIDACIÓN Y RENDICIÓN DE VIÁTICOS</a:t>
            </a:r>
            <a:endParaRPr lang="es-AR" sz="1050" b="1" dirty="0" smtClean="0">
              <a:solidFill>
                <a:srgbClr val="EE7E02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3" t="28734" r="49801" b="10389"/>
          <a:stretch/>
        </p:blipFill>
        <p:spPr bwMode="auto">
          <a:xfrm>
            <a:off x="179512" y="2564904"/>
            <a:ext cx="3963320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081231"/>
            <a:ext cx="720080" cy="7879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11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852936"/>
            <a:ext cx="720080" cy="7879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12 CuadroTexto"/>
          <p:cNvSpPr txBox="1"/>
          <p:nvPr/>
        </p:nvSpPr>
        <p:spPr>
          <a:xfrm>
            <a:off x="4011524" y="2924944"/>
            <a:ext cx="4648708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/>
              <a:t>D</a:t>
            </a:r>
            <a:r>
              <a:rPr lang="es-ES" sz="1600" b="1" dirty="0" smtClean="0"/>
              <a:t>ebo demostrar los días que duró el viaje.</a:t>
            </a:r>
          </a:p>
          <a:p>
            <a:r>
              <a:rPr lang="es-ES" sz="1600" b="1" dirty="0" smtClean="0">
                <a:solidFill>
                  <a:srgbClr val="EE7E02"/>
                </a:solidFill>
              </a:rPr>
              <a:t>¿CÓMO?</a:t>
            </a:r>
          </a:p>
          <a:p>
            <a:r>
              <a:rPr lang="es-ES" sz="1400" b="1" dirty="0" smtClean="0"/>
              <a:t>Adjuntando tickets, peajes, gastos en ruta, certificados de</a:t>
            </a:r>
          </a:p>
          <a:p>
            <a:r>
              <a:rPr lang="es-ES" sz="1400" b="1" dirty="0" smtClean="0"/>
              <a:t>congresos o comprobantes de alojamiento</a:t>
            </a:r>
            <a:r>
              <a:rPr lang="es-ES" sz="1600" b="1" dirty="0" smtClean="0"/>
              <a:t>.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4011524" y="4169043"/>
            <a:ext cx="3719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smtClean="0"/>
              <a:t>Si presento la rendición de viáticos</a:t>
            </a:r>
          </a:p>
          <a:p>
            <a:r>
              <a:rPr lang="es-ES" sz="1600" b="1" dirty="0" smtClean="0">
                <a:solidFill>
                  <a:srgbClr val="EE7E02"/>
                </a:solidFill>
              </a:rPr>
              <a:t>            NO</a:t>
            </a:r>
            <a:r>
              <a:rPr lang="es-ES" sz="1600" b="1" dirty="0" smtClean="0"/>
              <a:t> debo rendir los comprobantes.</a:t>
            </a:r>
          </a:p>
          <a:p>
            <a:r>
              <a:rPr lang="es-ES" sz="1600" dirty="0" smtClean="0"/>
              <a:t>            Evitar la duplicación de gastos</a:t>
            </a:r>
            <a:endParaRPr lang="es-ES" sz="16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4011524" y="5220489"/>
            <a:ext cx="48606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 smtClean="0"/>
              <a:t>El importe total debe incluirse en la planilla de gastos</a:t>
            </a:r>
          </a:p>
          <a:p>
            <a:r>
              <a:rPr lang="es-ES" sz="1600" dirty="0" smtClean="0"/>
              <a:t>y adjuntar el comprobante de liquidación</a:t>
            </a:r>
            <a:endParaRPr lang="es-ES" sz="1600" dirty="0"/>
          </a:p>
        </p:txBody>
      </p:sp>
      <p:pic>
        <p:nvPicPr>
          <p:cNvPr id="16" name="15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5089343"/>
            <a:ext cx="720080" cy="7879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2 Señal de prohibido"/>
          <p:cNvSpPr/>
          <p:nvPr/>
        </p:nvSpPr>
        <p:spPr>
          <a:xfrm>
            <a:off x="4202264" y="4560090"/>
            <a:ext cx="297728" cy="297195"/>
          </a:xfrm>
          <a:prstGeom prst="noSmoking">
            <a:avLst/>
          </a:prstGeom>
          <a:solidFill>
            <a:srgbClr val="EE7E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 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849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251520" y="596180"/>
            <a:ext cx="2016224" cy="852221"/>
          </a:xfrm>
          <a:prstGeom prst="rect">
            <a:avLst/>
          </a:prstGeom>
        </p:spPr>
        <p:txBody>
          <a:bodyPr vert="horz" lIns="91440" rIns="45720" rtlCol="0" anchor="ctr">
            <a:normAutofit fontScale="70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ES" sz="35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Rendición de </a:t>
            </a:r>
            <a:r>
              <a:rPr lang="es-ES" sz="51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VIATICOS</a:t>
            </a:r>
            <a:endParaRPr lang="es-AR" sz="5100" dirty="0">
              <a:solidFill>
                <a:schemeClr val="bg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267744" y="1247549"/>
            <a:ext cx="4608512" cy="563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2267744" y="1196752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249" y="867183"/>
            <a:ext cx="476231" cy="473585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177" y="867183"/>
            <a:ext cx="476231" cy="473585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105" y="867183"/>
            <a:ext cx="476231" cy="473585"/>
          </a:xfrm>
          <a:prstGeom prst="rect">
            <a:avLst/>
          </a:prstGeom>
        </p:spPr>
      </p:pic>
      <p:sp>
        <p:nvSpPr>
          <p:cNvPr id="18" name="2 Marcador de contenido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8" cy="1872208"/>
          </a:xfrm>
        </p:spPr>
        <p:txBody>
          <a:bodyPr>
            <a:no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s-AR" sz="2400" b="1" dirty="0" smtClean="0">
                <a:solidFill>
                  <a:srgbClr val="EE7E02"/>
                </a:solidFill>
                <a:latin typeface="Calibri" pitchFamily="34" charset="0"/>
                <a:cs typeface="Calibri" pitchFamily="34" charset="0"/>
              </a:rPr>
              <a:t>COMPROBANTE DE LIQUIDACIÓN Y RENDICIÓN DE VIÁTICOS</a:t>
            </a:r>
            <a:endParaRPr lang="es-AR" sz="1050" b="1" dirty="0" smtClean="0">
              <a:solidFill>
                <a:srgbClr val="EE7E02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3" t="28734" r="49801" b="10389"/>
          <a:stretch/>
        </p:blipFill>
        <p:spPr bwMode="auto">
          <a:xfrm rot="21207632">
            <a:off x="654469" y="2744885"/>
            <a:ext cx="3715613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16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363143"/>
            <a:ext cx="720080" cy="7879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9" name="18 CuadroTexto"/>
          <p:cNvSpPr txBox="1"/>
          <p:nvPr/>
        </p:nvSpPr>
        <p:spPr>
          <a:xfrm>
            <a:off x="3851920" y="2988365"/>
            <a:ext cx="400782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Liquidación día de salida y regreso</a:t>
            </a:r>
          </a:p>
          <a:p>
            <a:endParaRPr lang="es-ES" sz="1600" b="1" dirty="0" smtClean="0">
              <a:solidFill>
                <a:srgbClr val="EE7E02"/>
              </a:solidFill>
            </a:endParaRPr>
          </a:p>
          <a:p>
            <a:r>
              <a:rPr lang="es-ES" sz="1600" b="1" dirty="0" smtClean="0">
                <a:solidFill>
                  <a:srgbClr val="EE7E02"/>
                </a:solidFill>
              </a:rPr>
              <a:t>Salida antes de las 12 </a:t>
            </a:r>
            <a:r>
              <a:rPr lang="es-ES" sz="1600" b="1" dirty="0" err="1" smtClean="0">
                <a:solidFill>
                  <a:srgbClr val="EE7E02"/>
                </a:solidFill>
              </a:rPr>
              <a:t>hs</a:t>
            </a:r>
            <a:r>
              <a:rPr lang="es-ES" sz="1600" b="1" dirty="0" smtClean="0">
                <a:solidFill>
                  <a:srgbClr val="EE7E02"/>
                </a:solidFill>
              </a:rPr>
              <a:t>.</a:t>
            </a:r>
            <a:endParaRPr lang="es-ES" sz="1600" b="1" dirty="0">
              <a:solidFill>
                <a:srgbClr val="EE7E02"/>
              </a:solidFill>
            </a:endParaRPr>
          </a:p>
          <a:p>
            <a:r>
              <a:rPr lang="es-ES" sz="1600" b="1" dirty="0" smtClean="0">
                <a:solidFill>
                  <a:srgbClr val="EE7E02"/>
                </a:solidFill>
              </a:rPr>
              <a:t>Llegada después de las 12 </a:t>
            </a:r>
            <a:r>
              <a:rPr lang="es-ES" sz="1600" b="1" dirty="0" err="1" smtClean="0">
                <a:solidFill>
                  <a:srgbClr val="EE7E02"/>
                </a:solidFill>
              </a:rPr>
              <a:t>hs</a:t>
            </a:r>
            <a:r>
              <a:rPr lang="es-ES" sz="1600" b="1" dirty="0" smtClean="0">
                <a:solidFill>
                  <a:srgbClr val="EE7E02"/>
                </a:solidFill>
              </a:rPr>
              <a:t>.</a:t>
            </a:r>
          </a:p>
          <a:p>
            <a:endParaRPr lang="es-ES" sz="1600" b="1" dirty="0">
              <a:solidFill>
                <a:srgbClr val="EE7E02"/>
              </a:solidFill>
            </a:endParaRPr>
          </a:p>
          <a:p>
            <a:r>
              <a:rPr lang="es-ES" sz="1600" b="1" dirty="0" smtClean="0">
                <a:solidFill>
                  <a:srgbClr val="EE7E02"/>
                </a:solidFill>
              </a:rPr>
              <a:t>Salida después de las 12hs</a:t>
            </a:r>
          </a:p>
          <a:p>
            <a:r>
              <a:rPr lang="es-ES" sz="1600" b="1" dirty="0" smtClean="0">
                <a:solidFill>
                  <a:srgbClr val="EE7E02"/>
                </a:solidFill>
              </a:rPr>
              <a:t>Llegada antes de las 12 </a:t>
            </a:r>
            <a:r>
              <a:rPr lang="es-ES" sz="1600" b="1" dirty="0" err="1" smtClean="0">
                <a:solidFill>
                  <a:srgbClr val="EE7E02"/>
                </a:solidFill>
              </a:rPr>
              <a:t>hs</a:t>
            </a:r>
            <a:r>
              <a:rPr lang="es-ES" sz="1600" b="1" dirty="0" smtClean="0">
                <a:solidFill>
                  <a:srgbClr val="EE7E02"/>
                </a:solidFill>
              </a:rPr>
              <a:t>.</a:t>
            </a:r>
          </a:p>
          <a:p>
            <a:endParaRPr lang="es-ES" sz="1600" b="1" dirty="0" smtClean="0"/>
          </a:p>
        </p:txBody>
      </p:sp>
      <p:pic>
        <p:nvPicPr>
          <p:cNvPr id="20" name="19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245697"/>
            <a:ext cx="720080" cy="7879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1" name="20 CuadroTexto"/>
          <p:cNvSpPr txBox="1"/>
          <p:nvPr/>
        </p:nvSpPr>
        <p:spPr>
          <a:xfrm>
            <a:off x="6705343" y="3584891"/>
            <a:ext cx="2259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VIÁTICO COMPLETO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6705343" y="4365065"/>
            <a:ext cx="1501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VIÁTICO 50%</a:t>
            </a:r>
            <a:endParaRPr lang="es-ES" b="1" dirty="0"/>
          </a:p>
        </p:txBody>
      </p:sp>
      <p:sp>
        <p:nvSpPr>
          <p:cNvPr id="9" name="8 Flecha derecha"/>
          <p:cNvSpPr/>
          <p:nvPr/>
        </p:nvSpPr>
        <p:spPr>
          <a:xfrm>
            <a:off x="6516216" y="3573016"/>
            <a:ext cx="252028" cy="400110"/>
          </a:xfrm>
          <a:prstGeom prst="rightArrow">
            <a:avLst/>
          </a:prstGeom>
          <a:solidFill>
            <a:srgbClr val="EE7E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Flecha derecha"/>
          <p:cNvSpPr/>
          <p:nvPr/>
        </p:nvSpPr>
        <p:spPr>
          <a:xfrm>
            <a:off x="6516216" y="4336909"/>
            <a:ext cx="252028" cy="400110"/>
          </a:xfrm>
          <a:prstGeom prst="rightArrow">
            <a:avLst/>
          </a:prstGeom>
          <a:solidFill>
            <a:srgbClr val="EE7E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89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/>
      <p:bldP spid="9" grpId="0" animBg="1"/>
      <p:bldP spid="2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41E31334EDA1B4AB7C89F0337713AB3" ma:contentTypeVersion="0" ma:contentTypeDescription="Crear nuevo documento." ma:contentTypeScope="" ma:versionID="d355ff6575096985a44d09c9d9e21f1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f6edc329ff236629c56e3b879b320d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141F32D-2009-40CE-8FE4-3AA0478BA220}"/>
</file>

<file path=customXml/itemProps2.xml><?xml version="1.0" encoding="utf-8"?>
<ds:datastoreItem xmlns:ds="http://schemas.openxmlformats.org/officeDocument/2006/customXml" ds:itemID="{19B7B42D-7559-471F-9BD1-7217E96B96AD}"/>
</file>

<file path=customXml/itemProps3.xml><?xml version="1.0" encoding="utf-8"?>
<ds:datastoreItem xmlns:ds="http://schemas.openxmlformats.org/officeDocument/2006/customXml" ds:itemID="{78C71A7F-F8E5-4AB4-98B9-59AE262D4A7C}"/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7071247</TotalTime>
  <Words>623</Words>
  <Application>Microsoft Office PowerPoint</Application>
  <PresentationFormat>Presentación en pantalla (4:3)</PresentationFormat>
  <Paragraphs>80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Calibri</vt:lpstr>
      <vt:lpstr>Corbel</vt:lpstr>
      <vt:lpstr>Wingdings</vt:lpstr>
      <vt:lpstr>Wingdings 2</vt:lpstr>
      <vt:lpstr>Wingdings 3</vt:lpstr>
      <vt:lpstr>Módulo</vt:lpstr>
      <vt:lpstr>Rendición de VIATICOS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PRELIMINAR DE COMUNICACIÓN</dc:title>
  <dc:creator>DirArtInst</dc:creator>
  <cp:lastModifiedBy>Martin Andrea Calissano</cp:lastModifiedBy>
  <cp:revision>211</cp:revision>
  <cp:lastPrinted>2015-08-06T06:56:42Z</cp:lastPrinted>
  <dcterms:created xsi:type="dcterms:W3CDTF">2015-06-08T14:39:48Z</dcterms:created>
  <dcterms:modified xsi:type="dcterms:W3CDTF">2018-11-16T13:16:46Z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0x010100A41E31334EDA1B4AB7C89F0337713AB3</vt:lpwstr>
  </property>
</Properties>
</file>